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slideLayouts/slideLayout7.xml" ContentType="application/vnd.openxmlformats-officedocument.presentationml.slideLayout+xml"/>
  <Override PartName="/ppt/slideLayouts/slideLayout8.xml" ContentType="application/vnd.openxmlformats-officedocument.presentationml.slideLayout+xml"/>
  <Default Extension="png" ContentType="image/png"/>
  <Default Extension="svg" ContentType="image/svg+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Default Extension="fntdata" ContentType="application/x-fontdata"/>
  <Override PartName="/ppt/slideLayouts/slideLayout1.xml" ContentType="application/vnd.openxmlformats-officedocument.presentationml.slideLayout+xml"/>
  <Override PartName="/docProps/app.xml" ContentType="application/vnd.openxmlformats-officedocument.extended-properties+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Lst>
  <p:sldSz cx="18288000" cy="10287000"/>
  <p:notesSz cx="6858000" cy="9144000"/>
  <p:embeddedFontLst>
    <p:embeddedFont>
      <p:font typeface="Prata" charset="0"/>
      <p:regular r:id="rId10"/>
    </p:embeddedFont>
    <p:embeddedFont>
      <p:font typeface="Josefin Sans" charset="0"/>
      <p:regular r:id="rId11"/>
    </p:embeddedFont>
    <p:embeddedFont>
      <p:font typeface="Josefin Sans Bold" charset="0"/>
      <p:regular r:id="rId12"/>
    </p:embeddedFont>
    <p:embeddedFont>
      <p:font typeface="Calibri" pitchFamily="34" charset="0"/>
      <p:regular r:id="rId13"/>
      <p:bold r:id="rId14"/>
      <p:italic r:id="rId15"/>
      <p:boldItalic r:id="rId16"/>
    </p:embeddedFont>
    <p:embeddedFont>
      <p:font typeface="Canva Sans Bold" charset="0"/>
      <p:regular r:id="rId17"/>
    </p:embeddedFont>
    <p:embeddedFont>
      <p:font typeface="Canva Sans" charset="0"/>
      <p:regular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autoAdjust="0"/>
    <p:restoredTop sz="94622" autoAdjust="0"/>
  </p:normalViewPr>
  <p:slideViewPr>
    <p:cSldViewPr>
      <p:cViewPr varScale="1">
        <p:scale>
          <a:sx n="55" d="100"/>
          <a:sy n="55" d="100"/>
        </p:scale>
        <p:origin x="-658"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4.fntdata"/><Relationship Id="rId18" Type="http://schemas.openxmlformats.org/officeDocument/2006/relationships/font" Target="fonts/font9.fnt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font" Target="fonts/font3.fntdata"/><Relationship Id="rId17" Type="http://schemas.openxmlformats.org/officeDocument/2006/relationships/font" Target="fonts/font8.fntdata"/><Relationship Id="rId2" Type="http://schemas.openxmlformats.org/officeDocument/2006/relationships/slide" Target="slides/slide1.xml"/><Relationship Id="rId16" Type="http://schemas.openxmlformats.org/officeDocument/2006/relationships/font" Target="fonts/font7.fntdata"/><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2.fntdata"/><Relationship Id="rId5" Type="http://schemas.openxmlformats.org/officeDocument/2006/relationships/slide" Target="slides/slide4.xml"/><Relationship Id="rId15" Type="http://schemas.openxmlformats.org/officeDocument/2006/relationships/font" Target="fonts/font6.fntdata"/><Relationship Id="rId10" Type="http://schemas.openxmlformats.org/officeDocument/2006/relationships/font" Target="fonts/font1.fntdata"/><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5.fntdata"/><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5/8/2024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5/8/2024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5/8/2024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5/8/2024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5/8/2024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5/8/2024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5/8/2024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5/8/2024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5/8/2024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3.png"/><Relationship Id="rId10" Type="http://schemas.openxmlformats.org/officeDocument/2006/relationships/image" Target="../media/image9.svg"/><Relationship Id="rId4" Type="http://schemas.openxmlformats.org/officeDocument/2006/relationships/image" Target="../media/image3.svg"/><Relationship Id="rId9" Type="http://schemas.openxmlformats.org/officeDocument/2006/relationships/image" Target="../media/image5.png"/></Relationships>
</file>

<file path=ppt/slides/_rels/slide2.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5.svg"/><Relationship Id="rId7"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7.svg"/><Relationship Id="rId5" Type="http://schemas.openxmlformats.org/officeDocument/2006/relationships/image" Target="../media/image4.png"/><Relationship Id="rId10" Type="http://schemas.openxmlformats.org/officeDocument/2006/relationships/image" Target="../media/image12.svg"/><Relationship Id="rId4" Type="http://schemas.openxmlformats.org/officeDocument/2006/relationships/image" Target="../media/image6.png"/><Relationship Id="rId9" Type="http://schemas.openxmlformats.org/officeDocument/2006/relationships/image" Target="../media/image7.png"/></Relationships>
</file>

<file path=ppt/slides/_rels/slide3.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4.png"/><Relationship Id="rId12" Type="http://schemas.openxmlformats.org/officeDocument/2006/relationships/image" Target="../media/image15.sv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9.svg"/><Relationship Id="rId4" Type="http://schemas.openxmlformats.org/officeDocument/2006/relationships/image" Target="../media/image3.svg"/><Relationship Id="rId9" Type="http://schemas.openxmlformats.org/officeDocument/2006/relationships/image" Target="../media/image5.png"/></Relationships>
</file>

<file path=ppt/slides/_rels/slide4.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3.png"/><Relationship Id="rId10" Type="http://schemas.openxmlformats.org/officeDocument/2006/relationships/image" Target="../media/image18.svg"/><Relationship Id="rId4" Type="http://schemas.openxmlformats.org/officeDocument/2006/relationships/image" Target="../media/image3.svg"/><Relationship Id="rId9" Type="http://schemas.openxmlformats.org/officeDocument/2006/relationships/image" Target="../media/image11.png"/></Relationships>
</file>

<file path=ppt/slides/_rels/slide5.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3.png"/><Relationship Id="rId10" Type="http://schemas.openxmlformats.org/officeDocument/2006/relationships/image" Target="../media/image9.svg"/><Relationship Id="rId4" Type="http://schemas.openxmlformats.org/officeDocument/2006/relationships/image" Target="../media/image3.svg"/><Relationship Id="rId9" Type="http://schemas.openxmlformats.org/officeDocument/2006/relationships/image" Target="../media/image5.png"/></Relationships>
</file>

<file path=ppt/slides/_rels/slide6.xml.rels><?xml version="1.0" encoding="UTF-8" standalone="yes"?>
<Relationships xmlns="http://schemas.openxmlformats.org/package/2006/relationships"><Relationship Id="rId8" Type="http://schemas.openxmlformats.org/officeDocument/2006/relationships/image" Target="../media/image7.svg"/><Relationship Id="rId7"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3.png"/><Relationship Id="rId10" Type="http://schemas.openxmlformats.org/officeDocument/2006/relationships/image" Target="../media/image9.svg"/><Relationship Id="rId4" Type="http://schemas.openxmlformats.org/officeDocument/2006/relationships/image" Target="../media/image3.svg"/><Relationship Id="rId9" Type="http://schemas.openxmlformats.org/officeDocument/2006/relationships/image" Target="../media/image5.png"/></Relationships>
</file>

<file path=ppt/slides/_rels/slide7.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3.png"/><Relationship Id="rId10" Type="http://schemas.openxmlformats.org/officeDocument/2006/relationships/image" Target="../media/image9.svg"/><Relationship Id="rId4" Type="http://schemas.openxmlformats.org/officeDocument/2006/relationships/image" Target="../media/image3.svg"/><Relationship Id="rId9" Type="http://schemas.openxmlformats.org/officeDocument/2006/relationships/image" Target="../media/image5.png"/></Relationships>
</file>

<file path=ppt/slides/_rels/slide8.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4.pn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3.png"/><Relationship Id="rId10" Type="http://schemas.openxmlformats.org/officeDocument/2006/relationships/image" Target="../media/image9.svg"/><Relationship Id="rId4" Type="http://schemas.openxmlformats.org/officeDocument/2006/relationships/image" Target="../media/image3.svg"/><Relationship Id="rId9"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70731" b="-70731"/>
            </a:stretch>
          </a:blipFill>
        </p:spPr>
      </p:sp>
      <p:sp>
        <p:nvSpPr>
          <p:cNvPr id="3" name="Freeform 3"/>
          <p:cNvSpPr/>
          <p:nvPr/>
        </p:nvSpPr>
        <p:spPr>
          <a:xfrm>
            <a:off x="1028700" y="8484450"/>
            <a:ext cx="775789" cy="773850"/>
          </a:xfrm>
          <a:custGeom>
            <a:avLst/>
            <a:gdLst/>
            <a:ahLst/>
            <a:cxnLst/>
            <a:rect l="l" t="t" r="r" b="b"/>
            <a:pathLst>
              <a:path w="775789" h="773850">
                <a:moveTo>
                  <a:pt x="0" y="0"/>
                </a:moveTo>
                <a:lnTo>
                  <a:pt x="775789" y="0"/>
                </a:lnTo>
                <a:lnTo>
                  <a:pt x="775789" y="773850"/>
                </a:lnTo>
                <a:lnTo>
                  <a:pt x="0" y="773850"/>
                </a:lnTo>
                <a:lnTo>
                  <a:pt x="0" y="0"/>
                </a:lnTo>
                <a:close/>
              </a:path>
            </a:pathLst>
          </a:custGeom>
          <a:blipFill>
            <a:blip r:embed="rId3" cstate="print">
              <a:extLst>
                <a:ext uri="{96DAC541-7B7A-43D3-8B79-37D633B846F1}">
                  <asvg:svgBlip xmlns:asvg="http://schemas.microsoft.com/office/drawing/2016/SVG/main" xmlns="" r:embed="rId4"/>
                </a:ext>
              </a:extLst>
            </a:blip>
            <a:stretch>
              <a:fillRect/>
            </a:stretch>
          </a:blipFill>
        </p:spPr>
      </p:sp>
      <p:sp>
        <p:nvSpPr>
          <p:cNvPr id="4" name="Freeform 4"/>
          <p:cNvSpPr/>
          <p:nvPr/>
        </p:nvSpPr>
        <p:spPr>
          <a:xfrm>
            <a:off x="16251715" y="-5311"/>
            <a:ext cx="2062637" cy="1835747"/>
          </a:xfrm>
          <a:custGeom>
            <a:avLst/>
            <a:gdLst/>
            <a:ahLst/>
            <a:cxnLst/>
            <a:rect l="l" t="t" r="r" b="b"/>
            <a:pathLst>
              <a:path w="2062637" h="1835747">
                <a:moveTo>
                  <a:pt x="0" y="0"/>
                </a:moveTo>
                <a:lnTo>
                  <a:pt x="2062637" y="0"/>
                </a:lnTo>
                <a:lnTo>
                  <a:pt x="2062637" y="1835747"/>
                </a:lnTo>
                <a:lnTo>
                  <a:pt x="0" y="1835747"/>
                </a:lnTo>
                <a:lnTo>
                  <a:pt x="0" y="0"/>
                </a:lnTo>
                <a:close/>
              </a:path>
            </a:pathLst>
          </a:custGeom>
          <a:blipFill>
            <a:blip r:embed="rId5">
              <a:alphaModFix amt="26000"/>
              <a:extLst>
                <a:ext uri="{96DAC541-7B7A-43D3-8B79-37D633B846F1}">
                  <asvg:svgBlip xmlns:asvg="http://schemas.microsoft.com/office/drawing/2016/SVG/main" xmlns="" r:embed="rId6"/>
                </a:ext>
              </a:extLst>
            </a:blip>
            <a:stretch>
              <a:fillRect/>
            </a:stretch>
          </a:blipFill>
        </p:spPr>
      </p:sp>
      <p:sp>
        <p:nvSpPr>
          <p:cNvPr id="5" name="Freeform 5"/>
          <p:cNvSpPr/>
          <p:nvPr/>
        </p:nvSpPr>
        <p:spPr>
          <a:xfrm flipH="1">
            <a:off x="13709294" y="7811781"/>
            <a:ext cx="4605058" cy="2475219"/>
          </a:xfrm>
          <a:custGeom>
            <a:avLst/>
            <a:gdLst/>
            <a:ahLst/>
            <a:cxnLst/>
            <a:rect l="l" t="t" r="r" b="b"/>
            <a:pathLst>
              <a:path w="4605058" h="2475219">
                <a:moveTo>
                  <a:pt x="4605058" y="0"/>
                </a:moveTo>
                <a:lnTo>
                  <a:pt x="0" y="0"/>
                </a:lnTo>
                <a:lnTo>
                  <a:pt x="0" y="2475219"/>
                </a:lnTo>
                <a:lnTo>
                  <a:pt x="4605058" y="2475219"/>
                </a:lnTo>
                <a:lnTo>
                  <a:pt x="4605058" y="0"/>
                </a:lnTo>
                <a:close/>
              </a:path>
            </a:pathLst>
          </a:custGeom>
          <a:blipFill>
            <a:blip r:embed="rId7">
              <a:alphaModFix amt="10999"/>
              <a:extLst>
                <a:ext uri="{96DAC541-7B7A-43D3-8B79-37D633B846F1}">
                  <asvg:svgBlip xmlns:asvg="http://schemas.microsoft.com/office/drawing/2016/SVG/main" xmlns="" r:embed="rId8"/>
                </a:ext>
              </a:extLst>
            </a:blip>
            <a:stretch>
              <a:fillRect/>
            </a:stretch>
          </a:blipFill>
        </p:spPr>
      </p:sp>
      <p:sp>
        <p:nvSpPr>
          <p:cNvPr id="6" name="Freeform 6"/>
          <p:cNvSpPr/>
          <p:nvPr/>
        </p:nvSpPr>
        <p:spPr>
          <a:xfrm flipH="1" flipV="1">
            <a:off x="0" y="0"/>
            <a:ext cx="873100" cy="2024580"/>
          </a:xfrm>
          <a:custGeom>
            <a:avLst/>
            <a:gdLst/>
            <a:ahLst/>
            <a:cxnLst/>
            <a:rect l="l" t="t" r="r" b="b"/>
            <a:pathLst>
              <a:path w="873100" h="2024580">
                <a:moveTo>
                  <a:pt x="873100" y="2024580"/>
                </a:moveTo>
                <a:lnTo>
                  <a:pt x="0" y="2024580"/>
                </a:lnTo>
                <a:lnTo>
                  <a:pt x="0" y="0"/>
                </a:lnTo>
                <a:lnTo>
                  <a:pt x="873100" y="0"/>
                </a:lnTo>
                <a:lnTo>
                  <a:pt x="873100" y="2024580"/>
                </a:lnTo>
                <a:close/>
              </a:path>
            </a:pathLst>
          </a:custGeom>
          <a:blipFill>
            <a:blip r:embed="rId9">
              <a:alphaModFix amt="10999"/>
              <a:extLst>
                <a:ext uri="{96DAC541-7B7A-43D3-8B79-37D633B846F1}">
                  <asvg:svgBlip xmlns:asvg="http://schemas.microsoft.com/office/drawing/2016/SVG/main" xmlns="" r:embed="rId10"/>
                </a:ext>
              </a:extLst>
            </a:blip>
            <a:stretch>
              <a:fillRect/>
            </a:stretch>
          </a:blipFill>
        </p:spPr>
      </p:sp>
      <p:sp>
        <p:nvSpPr>
          <p:cNvPr id="7" name="TextBox 7"/>
          <p:cNvSpPr txBox="1"/>
          <p:nvPr/>
        </p:nvSpPr>
        <p:spPr>
          <a:xfrm>
            <a:off x="2946356" y="4506333"/>
            <a:ext cx="12395288" cy="1303754"/>
          </a:xfrm>
          <a:prstGeom prst="rect">
            <a:avLst/>
          </a:prstGeom>
        </p:spPr>
        <p:txBody>
          <a:bodyPr lIns="0" tIns="0" rIns="0" bIns="0" rtlCol="0" anchor="t">
            <a:spAutoFit/>
          </a:bodyPr>
          <a:lstStyle/>
          <a:p>
            <a:pPr algn="ctr">
              <a:lnSpc>
                <a:spcPts val="10137"/>
              </a:lnSpc>
            </a:pPr>
            <a:r>
              <a:rPr lang="en-US" sz="8815">
                <a:solidFill>
                  <a:srgbClr val="FFFFFF"/>
                </a:solidFill>
                <a:latin typeface="Prata"/>
              </a:rPr>
              <a:t>DATA ANALYSIS</a:t>
            </a:r>
          </a:p>
        </p:txBody>
      </p:sp>
      <p:sp>
        <p:nvSpPr>
          <p:cNvPr id="8" name="TextBox 8"/>
          <p:cNvSpPr txBox="1"/>
          <p:nvPr/>
        </p:nvSpPr>
        <p:spPr>
          <a:xfrm>
            <a:off x="5641988" y="5957161"/>
            <a:ext cx="7004023" cy="622300"/>
          </a:xfrm>
          <a:prstGeom prst="rect">
            <a:avLst/>
          </a:prstGeom>
        </p:spPr>
        <p:txBody>
          <a:bodyPr lIns="0" tIns="0" rIns="0" bIns="0" rtlCol="0" anchor="t">
            <a:spAutoFit/>
          </a:bodyPr>
          <a:lstStyle/>
          <a:p>
            <a:pPr algn="ctr">
              <a:lnSpc>
                <a:spcPts val="5075"/>
              </a:lnSpc>
            </a:pPr>
            <a:r>
              <a:rPr lang="en-US" sz="3500" spc="1428">
                <a:solidFill>
                  <a:srgbClr val="F4D314"/>
                </a:solidFill>
                <a:latin typeface="Josefin Sans"/>
              </a:rPr>
              <a:t>BY AJITHA</a:t>
            </a:r>
          </a:p>
        </p:txBody>
      </p:sp>
      <p:sp>
        <p:nvSpPr>
          <p:cNvPr id="9" name="TextBox 9"/>
          <p:cNvSpPr txBox="1"/>
          <p:nvPr/>
        </p:nvSpPr>
        <p:spPr>
          <a:xfrm>
            <a:off x="5123164" y="3450053"/>
            <a:ext cx="8041672" cy="887095"/>
          </a:xfrm>
          <a:prstGeom prst="rect">
            <a:avLst/>
          </a:prstGeom>
        </p:spPr>
        <p:txBody>
          <a:bodyPr lIns="0" tIns="0" rIns="0" bIns="0" rtlCol="0" anchor="t">
            <a:spAutoFit/>
          </a:bodyPr>
          <a:lstStyle/>
          <a:p>
            <a:pPr algn="ctr">
              <a:lnSpc>
                <a:spcPts val="7250"/>
              </a:lnSpc>
            </a:pPr>
            <a:r>
              <a:rPr lang="en-US" sz="5000" spc="750">
                <a:solidFill>
                  <a:srgbClr val="F4D314"/>
                </a:solidFill>
                <a:latin typeface="Josefin Sans Bold"/>
              </a:rPr>
              <a:t>ZOMATO</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6251715" y="-5311"/>
            <a:ext cx="2062637" cy="1835747"/>
          </a:xfrm>
          <a:custGeom>
            <a:avLst/>
            <a:gdLst/>
            <a:ahLst/>
            <a:cxnLst/>
            <a:rect l="l" t="t" r="r" b="b"/>
            <a:pathLst>
              <a:path w="2062637" h="1835747">
                <a:moveTo>
                  <a:pt x="0" y="0"/>
                </a:moveTo>
                <a:lnTo>
                  <a:pt x="2062637" y="0"/>
                </a:lnTo>
                <a:lnTo>
                  <a:pt x="2062637" y="1835747"/>
                </a:lnTo>
                <a:lnTo>
                  <a:pt x="0" y="1835747"/>
                </a:lnTo>
                <a:lnTo>
                  <a:pt x="0" y="0"/>
                </a:lnTo>
                <a:close/>
              </a:path>
            </a:pathLst>
          </a:custGeom>
          <a:blipFill>
            <a:blip r:embed="rId2">
              <a:alphaModFix amt="26000"/>
              <a:extLst>
                <a:ext uri="{96DAC541-7B7A-43D3-8B79-37D633B846F1}">
                  <asvg:svgBlip xmlns:asvg="http://schemas.microsoft.com/office/drawing/2016/SVG/main" xmlns="" r:embed="rId3"/>
                </a:ext>
              </a:extLst>
            </a:blip>
            <a:stretch>
              <a:fillRect/>
            </a:stretch>
          </a:blipFill>
        </p:spPr>
      </p:sp>
      <p:grpSp>
        <p:nvGrpSpPr>
          <p:cNvPr id="3" name="Group 3"/>
          <p:cNvGrpSpPr/>
          <p:nvPr/>
        </p:nvGrpSpPr>
        <p:grpSpPr>
          <a:xfrm>
            <a:off x="13189760" y="4190836"/>
            <a:ext cx="5124592" cy="6096164"/>
            <a:chOff x="0" y="0"/>
            <a:chExt cx="6832789" cy="8128218"/>
          </a:xfrm>
        </p:grpSpPr>
        <p:pic>
          <p:nvPicPr>
            <p:cNvPr id="4" name="Picture 4"/>
            <p:cNvPicPr>
              <a:picLocks noChangeAspect="1"/>
            </p:cNvPicPr>
            <p:nvPr/>
          </p:nvPicPr>
          <p:blipFill>
            <a:blip r:embed="rId4"/>
            <a:srcRect l="7968" r="7968"/>
            <a:stretch>
              <a:fillRect/>
            </a:stretch>
          </p:blipFill>
          <p:spPr>
            <a:xfrm>
              <a:off x="0" y="0"/>
              <a:ext cx="6832789" cy="8128218"/>
            </a:xfrm>
            <a:prstGeom prst="rect">
              <a:avLst/>
            </a:prstGeom>
          </p:spPr>
        </p:pic>
      </p:grpSp>
      <p:sp>
        <p:nvSpPr>
          <p:cNvPr id="5" name="Freeform 5"/>
          <p:cNvSpPr/>
          <p:nvPr/>
        </p:nvSpPr>
        <p:spPr>
          <a:xfrm flipH="1">
            <a:off x="13709294" y="7811781"/>
            <a:ext cx="4605058" cy="2475219"/>
          </a:xfrm>
          <a:custGeom>
            <a:avLst/>
            <a:gdLst/>
            <a:ahLst/>
            <a:cxnLst/>
            <a:rect l="l" t="t" r="r" b="b"/>
            <a:pathLst>
              <a:path w="4605058" h="2475219">
                <a:moveTo>
                  <a:pt x="4605058" y="0"/>
                </a:moveTo>
                <a:lnTo>
                  <a:pt x="0" y="0"/>
                </a:lnTo>
                <a:lnTo>
                  <a:pt x="0" y="2475219"/>
                </a:lnTo>
                <a:lnTo>
                  <a:pt x="4605058" y="2475219"/>
                </a:lnTo>
                <a:lnTo>
                  <a:pt x="4605058" y="0"/>
                </a:lnTo>
                <a:close/>
              </a:path>
            </a:pathLst>
          </a:custGeom>
          <a:blipFill>
            <a:blip r:embed="rId5">
              <a:alphaModFix amt="10999"/>
              <a:extLst>
                <a:ext uri="{96DAC541-7B7A-43D3-8B79-37D633B846F1}">
                  <asvg:svgBlip xmlns:asvg="http://schemas.microsoft.com/office/drawing/2016/SVG/main" xmlns="" r:embed="rId6"/>
                </a:ext>
              </a:extLst>
            </a:blip>
            <a:stretch>
              <a:fillRect/>
            </a:stretch>
          </a:blipFill>
        </p:spPr>
      </p:sp>
      <p:sp>
        <p:nvSpPr>
          <p:cNvPr id="6" name="Freeform 6"/>
          <p:cNvSpPr/>
          <p:nvPr/>
        </p:nvSpPr>
        <p:spPr>
          <a:xfrm flipH="1" flipV="1">
            <a:off x="0" y="0"/>
            <a:ext cx="873100" cy="2024580"/>
          </a:xfrm>
          <a:custGeom>
            <a:avLst/>
            <a:gdLst/>
            <a:ahLst/>
            <a:cxnLst/>
            <a:rect l="l" t="t" r="r" b="b"/>
            <a:pathLst>
              <a:path w="873100" h="2024580">
                <a:moveTo>
                  <a:pt x="873100" y="2024580"/>
                </a:moveTo>
                <a:lnTo>
                  <a:pt x="0" y="2024580"/>
                </a:lnTo>
                <a:lnTo>
                  <a:pt x="0" y="0"/>
                </a:lnTo>
                <a:lnTo>
                  <a:pt x="873100" y="0"/>
                </a:lnTo>
                <a:lnTo>
                  <a:pt x="873100" y="2024580"/>
                </a:lnTo>
                <a:close/>
              </a:path>
            </a:pathLst>
          </a:custGeom>
          <a:blipFill>
            <a:blip r:embed="rId7">
              <a:alphaModFix amt="10999"/>
              <a:extLst>
                <a:ext uri="{96DAC541-7B7A-43D3-8B79-37D633B846F1}">
                  <asvg:svgBlip xmlns:asvg="http://schemas.microsoft.com/office/drawing/2016/SVG/main" xmlns="" r:embed="rId8"/>
                </a:ext>
              </a:extLst>
            </a:blip>
            <a:stretch>
              <a:fillRect/>
            </a:stretch>
          </a:blipFill>
        </p:spPr>
      </p:sp>
      <p:sp>
        <p:nvSpPr>
          <p:cNvPr id="7" name="Freeform 7"/>
          <p:cNvSpPr/>
          <p:nvPr/>
        </p:nvSpPr>
        <p:spPr>
          <a:xfrm>
            <a:off x="12897173" y="2753293"/>
            <a:ext cx="585174" cy="279420"/>
          </a:xfrm>
          <a:custGeom>
            <a:avLst/>
            <a:gdLst/>
            <a:ahLst/>
            <a:cxnLst/>
            <a:rect l="l" t="t" r="r" b="b"/>
            <a:pathLst>
              <a:path w="585174" h="279420">
                <a:moveTo>
                  <a:pt x="0" y="0"/>
                </a:moveTo>
                <a:lnTo>
                  <a:pt x="585174" y="0"/>
                </a:lnTo>
                <a:lnTo>
                  <a:pt x="585174" y="279421"/>
                </a:lnTo>
                <a:lnTo>
                  <a:pt x="0" y="279421"/>
                </a:lnTo>
                <a:lnTo>
                  <a:pt x="0" y="0"/>
                </a:lnTo>
                <a:close/>
              </a:path>
            </a:pathLst>
          </a:custGeom>
          <a:blipFill>
            <a:blip r:embed="rId9">
              <a:extLst>
                <a:ext uri="{96DAC541-7B7A-43D3-8B79-37D633B846F1}">
                  <asvg:svgBlip xmlns:asvg="http://schemas.microsoft.com/office/drawing/2016/SVG/main" xmlns="" r:embed="rId10"/>
                </a:ext>
              </a:extLst>
            </a:blip>
            <a:stretch>
              <a:fillRect/>
            </a:stretch>
          </a:blipFill>
        </p:spPr>
      </p:sp>
      <p:sp>
        <p:nvSpPr>
          <p:cNvPr id="8" name="TextBox 8"/>
          <p:cNvSpPr txBox="1"/>
          <p:nvPr/>
        </p:nvSpPr>
        <p:spPr>
          <a:xfrm>
            <a:off x="677934" y="855412"/>
            <a:ext cx="12219239" cy="8804333"/>
          </a:xfrm>
          <a:prstGeom prst="rect">
            <a:avLst/>
          </a:prstGeom>
        </p:spPr>
        <p:txBody>
          <a:bodyPr lIns="0" tIns="0" rIns="0" bIns="0" rtlCol="0" anchor="t">
            <a:spAutoFit/>
          </a:bodyPr>
          <a:lstStyle/>
          <a:p>
            <a:pPr algn="just">
              <a:lnSpc>
                <a:spcPts val="4340"/>
              </a:lnSpc>
            </a:pPr>
            <a:r>
              <a:rPr lang="en-US" sz="3100" dirty="0" err="1">
                <a:solidFill>
                  <a:srgbClr val="709954"/>
                </a:solidFill>
                <a:latin typeface="Prata"/>
              </a:rPr>
              <a:t>Zomato</a:t>
            </a:r>
            <a:r>
              <a:rPr lang="en-US" sz="3100" dirty="0">
                <a:solidFill>
                  <a:srgbClr val="709954"/>
                </a:solidFill>
                <a:latin typeface="Prata"/>
              </a:rPr>
              <a:t> is a leading Indian multinational company that operates in the food industry.</a:t>
            </a:r>
          </a:p>
          <a:p>
            <a:pPr algn="just">
              <a:lnSpc>
                <a:spcPts val="4340"/>
              </a:lnSpc>
            </a:pPr>
            <a:endParaRPr/>
          </a:p>
          <a:p>
            <a:pPr algn="just">
              <a:lnSpc>
                <a:spcPts val="4340"/>
              </a:lnSpc>
            </a:pPr>
            <a:r>
              <a:rPr lang="en-US" sz="3100" dirty="0">
                <a:solidFill>
                  <a:srgbClr val="709954"/>
                </a:solidFill>
                <a:latin typeface="Prata"/>
              </a:rPr>
              <a:t>Restaurant Aggregator:</a:t>
            </a:r>
          </a:p>
          <a:p>
            <a:pPr algn="just">
              <a:lnSpc>
                <a:spcPts val="4340"/>
              </a:lnSpc>
            </a:pPr>
            <a:r>
              <a:rPr lang="en-US" sz="3100" dirty="0">
                <a:solidFill>
                  <a:srgbClr val="000000"/>
                </a:solidFill>
                <a:latin typeface="Prata"/>
              </a:rPr>
              <a:t>H</a:t>
            </a:r>
            <a:r>
              <a:rPr lang="en-US" sz="3100" dirty="0" smtClean="0">
                <a:solidFill>
                  <a:srgbClr val="000000"/>
                </a:solidFill>
                <a:latin typeface="Prata"/>
              </a:rPr>
              <a:t>elps </a:t>
            </a:r>
            <a:r>
              <a:rPr lang="en-US" sz="3100" dirty="0">
                <a:solidFill>
                  <a:srgbClr val="000000"/>
                </a:solidFill>
                <a:latin typeface="Prata"/>
              </a:rPr>
              <a:t>people find restaurants near them by providing information like:</a:t>
            </a:r>
          </a:p>
          <a:p>
            <a:pPr algn="just">
              <a:lnSpc>
                <a:spcPts val="4340"/>
              </a:lnSpc>
            </a:pPr>
            <a:r>
              <a:rPr lang="en-US" sz="3100" dirty="0">
                <a:solidFill>
                  <a:srgbClr val="000000"/>
                </a:solidFill>
                <a:latin typeface="Prata"/>
              </a:rPr>
              <a:t>Restaurant listings with details like cuisine, address, and opening hours.</a:t>
            </a:r>
          </a:p>
          <a:p>
            <a:pPr algn="just">
              <a:lnSpc>
                <a:spcPts val="4340"/>
              </a:lnSpc>
            </a:pPr>
            <a:r>
              <a:rPr lang="en-US" sz="3100" dirty="0">
                <a:solidFill>
                  <a:srgbClr val="000000"/>
                </a:solidFill>
                <a:latin typeface="Prata"/>
              </a:rPr>
              <a:t>User reviews and ratings to help gauge restaurant quality.</a:t>
            </a:r>
          </a:p>
          <a:p>
            <a:pPr algn="just">
              <a:lnSpc>
                <a:spcPts val="4340"/>
              </a:lnSpc>
            </a:pPr>
            <a:r>
              <a:rPr lang="en-US" sz="3100" dirty="0">
                <a:solidFill>
                  <a:srgbClr val="000000"/>
                </a:solidFill>
                <a:latin typeface="Prata"/>
              </a:rPr>
              <a:t>Menu listings can be browsed.</a:t>
            </a:r>
          </a:p>
          <a:p>
            <a:pPr algn="just">
              <a:lnSpc>
                <a:spcPts val="4340"/>
              </a:lnSpc>
            </a:pPr>
            <a:endParaRPr/>
          </a:p>
          <a:p>
            <a:pPr algn="just">
              <a:lnSpc>
                <a:spcPts val="4340"/>
              </a:lnSpc>
            </a:pPr>
            <a:r>
              <a:rPr lang="en-US" sz="3100" dirty="0">
                <a:solidFill>
                  <a:srgbClr val="709954"/>
                </a:solidFill>
                <a:latin typeface="Prata"/>
              </a:rPr>
              <a:t>Food Delivery:</a:t>
            </a:r>
          </a:p>
          <a:p>
            <a:pPr algn="just">
              <a:lnSpc>
                <a:spcPts val="4340"/>
              </a:lnSpc>
            </a:pPr>
            <a:r>
              <a:rPr lang="en-US" sz="3100" dirty="0" err="1">
                <a:solidFill>
                  <a:srgbClr val="000000"/>
                </a:solidFill>
                <a:latin typeface="Prata"/>
              </a:rPr>
              <a:t>Zomato</a:t>
            </a:r>
            <a:r>
              <a:rPr lang="en-US" sz="3100" dirty="0">
                <a:solidFill>
                  <a:srgbClr val="000000"/>
                </a:solidFill>
                <a:latin typeface="Prata"/>
              </a:rPr>
              <a:t> allows users to order food online from partnered restaurants. They handle the ordering process and delivery through partner delivery services or their own network in some areas.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70731" b="-70731"/>
            </a:stretch>
          </a:blipFill>
        </p:spPr>
      </p:sp>
      <p:sp>
        <p:nvSpPr>
          <p:cNvPr id="3" name="Freeform 3"/>
          <p:cNvSpPr/>
          <p:nvPr/>
        </p:nvSpPr>
        <p:spPr>
          <a:xfrm>
            <a:off x="1028700" y="8484450"/>
            <a:ext cx="775789" cy="773850"/>
          </a:xfrm>
          <a:custGeom>
            <a:avLst/>
            <a:gdLst/>
            <a:ahLst/>
            <a:cxnLst/>
            <a:rect l="l" t="t" r="r" b="b"/>
            <a:pathLst>
              <a:path w="775789" h="773850">
                <a:moveTo>
                  <a:pt x="0" y="0"/>
                </a:moveTo>
                <a:lnTo>
                  <a:pt x="775789" y="0"/>
                </a:lnTo>
                <a:lnTo>
                  <a:pt x="775789" y="773850"/>
                </a:lnTo>
                <a:lnTo>
                  <a:pt x="0" y="773850"/>
                </a:lnTo>
                <a:lnTo>
                  <a:pt x="0" y="0"/>
                </a:lnTo>
                <a:close/>
              </a:path>
            </a:pathLst>
          </a:custGeom>
          <a:blipFill>
            <a:blip r:embed="rId3" cstate="print">
              <a:extLst>
                <a:ext uri="{96DAC541-7B7A-43D3-8B79-37D633B846F1}">
                  <asvg:svgBlip xmlns:asvg="http://schemas.microsoft.com/office/drawing/2016/SVG/main" xmlns="" r:embed="rId4"/>
                </a:ext>
              </a:extLst>
            </a:blip>
            <a:stretch>
              <a:fillRect/>
            </a:stretch>
          </a:blipFill>
        </p:spPr>
      </p:sp>
      <p:sp>
        <p:nvSpPr>
          <p:cNvPr id="4" name="Freeform 4"/>
          <p:cNvSpPr/>
          <p:nvPr/>
        </p:nvSpPr>
        <p:spPr>
          <a:xfrm>
            <a:off x="16251715" y="-5311"/>
            <a:ext cx="2062637" cy="1835747"/>
          </a:xfrm>
          <a:custGeom>
            <a:avLst/>
            <a:gdLst/>
            <a:ahLst/>
            <a:cxnLst/>
            <a:rect l="l" t="t" r="r" b="b"/>
            <a:pathLst>
              <a:path w="2062637" h="1835747">
                <a:moveTo>
                  <a:pt x="0" y="0"/>
                </a:moveTo>
                <a:lnTo>
                  <a:pt x="2062637" y="0"/>
                </a:lnTo>
                <a:lnTo>
                  <a:pt x="2062637" y="1835747"/>
                </a:lnTo>
                <a:lnTo>
                  <a:pt x="0" y="1835747"/>
                </a:lnTo>
                <a:lnTo>
                  <a:pt x="0" y="0"/>
                </a:lnTo>
                <a:close/>
              </a:path>
            </a:pathLst>
          </a:custGeom>
          <a:blipFill>
            <a:blip r:embed="rId5">
              <a:alphaModFix amt="26000"/>
              <a:extLst>
                <a:ext uri="{96DAC541-7B7A-43D3-8B79-37D633B846F1}">
                  <asvg:svgBlip xmlns:asvg="http://schemas.microsoft.com/office/drawing/2016/SVG/main" xmlns="" r:embed="rId6"/>
                </a:ext>
              </a:extLst>
            </a:blip>
            <a:stretch>
              <a:fillRect/>
            </a:stretch>
          </a:blipFill>
        </p:spPr>
      </p:sp>
      <p:sp>
        <p:nvSpPr>
          <p:cNvPr id="5" name="Freeform 5"/>
          <p:cNvSpPr/>
          <p:nvPr/>
        </p:nvSpPr>
        <p:spPr>
          <a:xfrm flipH="1">
            <a:off x="13709294" y="7811781"/>
            <a:ext cx="4605058" cy="2475219"/>
          </a:xfrm>
          <a:custGeom>
            <a:avLst/>
            <a:gdLst/>
            <a:ahLst/>
            <a:cxnLst/>
            <a:rect l="l" t="t" r="r" b="b"/>
            <a:pathLst>
              <a:path w="4605058" h="2475219">
                <a:moveTo>
                  <a:pt x="4605058" y="0"/>
                </a:moveTo>
                <a:lnTo>
                  <a:pt x="0" y="0"/>
                </a:lnTo>
                <a:lnTo>
                  <a:pt x="0" y="2475219"/>
                </a:lnTo>
                <a:lnTo>
                  <a:pt x="4605058" y="2475219"/>
                </a:lnTo>
                <a:lnTo>
                  <a:pt x="4605058" y="0"/>
                </a:lnTo>
                <a:close/>
              </a:path>
            </a:pathLst>
          </a:custGeom>
          <a:blipFill>
            <a:blip r:embed="rId7">
              <a:alphaModFix amt="10999"/>
              <a:extLst>
                <a:ext uri="{96DAC541-7B7A-43D3-8B79-37D633B846F1}">
                  <asvg:svgBlip xmlns:asvg="http://schemas.microsoft.com/office/drawing/2016/SVG/main" xmlns="" r:embed="rId8"/>
                </a:ext>
              </a:extLst>
            </a:blip>
            <a:stretch>
              <a:fillRect/>
            </a:stretch>
          </a:blipFill>
        </p:spPr>
      </p:sp>
      <p:sp>
        <p:nvSpPr>
          <p:cNvPr id="6" name="Freeform 6"/>
          <p:cNvSpPr/>
          <p:nvPr/>
        </p:nvSpPr>
        <p:spPr>
          <a:xfrm flipH="1" flipV="1">
            <a:off x="0" y="0"/>
            <a:ext cx="873100" cy="2024580"/>
          </a:xfrm>
          <a:custGeom>
            <a:avLst/>
            <a:gdLst/>
            <a:ahLst/>
            <a:cxnLst/>
            <a:rect l="l" t="t" r="r" b="b"/>
            <a:pathLst>
              <a:path w="873100" h="2024580">
                <a:moveTo>
                  <a:pt x="873100" y="2024580"/>
                </a:moveTo>
                <a:lnTo>
                  <a:pt x="0" y="2024580"/>
                </a:lnTo>
                <a:lnTo>
                  <a:pt x="0" y="0"/>
                </a:lnTo>
                <a:lnTo>
                  <a:pt x="873100" y="0"/>
                </a:lnTo>
                <a:lnTo>
                  <a:pt x="873100" y="2024580"/>
                </a:lnTo>
                <a:close/>
              </a:path>
            </a:pathLst>
          </a:custGeom>
          <a:blipFill>
            <a:blip r:embed="rId9">
              <a:alphaModFix amt="10999"/>
              <a:extLst>
                <a:ext uri="{96DAC541-7B7A-43D3-8B79-37D633B846F1}">
                  <asvg:svgBlip xmlns:asvg="http://schemas.microsoft.com/office/drawing/2016/SVG/main" xmlns="" r:embed="rId10"/>
                </a:ext>
              </a:extLst>
            </a:blip>
            <a:stretch>
              <a:fillRect/>
            </a:stretch>
          </a:blipFill>
        </p:spPr>
      </p:sp>
      <p:sp>
        <p:nvSpPr>
          <p:cNvPr id="7" name="Freeform 7"/>
          <p:cNvSpPr/>
          <p:nvPr/>
        </p:nvSpPr>
        <p:spPr>
          <a:xfrm>
            <a:off x="13709294" y="2494687"/>
            <a:ext cx="381963" cy="370026"/>
          </a:xfrm>
          <a:custGeom>
            <a:avLst/>
            <a:gdLst/>
            <a:ahLst/>
            <a:cxnLst/>
            <a:rect l="l" t="t" r="r" b="b"/>
            <a:pathLst>
              <a:path w="381963" h="370026">
                <a:moveTo>
                  <a:pt x="0" y="0"/>
                </a:moveTo>
                <a:lnTo>
                  <a:pt x="381963" y="0"/>
                </a:lnTo>
                <a:lnTo>
                  <a:pt x="381963" y="370027"/>
                </a:lnTo>
                <a:lnTo>
                  <a:pt x="0" y="370027"/>
                </a:lnTo>
                <a:lnTo>
                  <a:pt x="0" y="0"/>
                </a:lnTo>
                <a:close/>
              </a:path>
            </a:pathLst>
          </a:custGeom>
          <a:blipFill>
            <a:blip r:embed="rId11">
              <a:extLst>
                <a:ext uri="{96DAC541-7B7A-43D3-8B79-37D633B846F1}">
                  <asvg:svgBlip xmlns:asvg="http://schemas.microsoft.com/office/drawing/2016/SVG/main" xmlns="" r:embed="rId12"/>
                </a:ext>
              </a:extLst>
            </a:blip>
            <a:stretch>
              <a:fillRect/>
            </a:stretch>
          </a:blipFill>
        </p:spPr>
      </p:sp>
      <p:sp>
        <p:nvSpPr>
          <p:cNvPr id="8" name="TextBox 8"/>
          <p:cNvSpPr txBox="1"/>
          <p:nvPr/>
        </p:nvSpPr>
        <p:spPr>
          <a:xfrm>
            <a:off x="800250" y="971550"/>
            <a:ext cx="15451465" cy="8221980"/>
          </a:xfrm>
          <a:prstGeom prst="rect">
            <a:avLst/>
          </a:prstGeom>
        </p:spPr>
        <p:txBody>
          <a:bodyPr lIns="0" tIns="0" rIns="0" bIns="0" rtlCol="0" anchor="t">
            <a:spAutoFit/>
          </a:bodyPr>
          <a:lstStyle/>
          <a:p>
            <a:pPr algn="l">
              <a:lnSpc>
                <a:spcPts val="4110"/>
              </a:lnSpc>
            </a:pPr>
            <a:r>
              <a:rPr lang="en-US" sz="3000">
                <a:solidFill>
                  <a:srgbClr val="FFFFFF"/>
                </a:solidFill>
                <a:latin typeface="Prata"/>
              </a:rPr>
              <a:t>Additional Services:</a:t>
            </a:r>
          </a:p>
          <a:p>
            <a:pPr algn="l">
              <a:lnSpc>
                <a:spcPts val="4110"/>
              </a:lnSpc>
            </a:pPr>
            <a:endParaRPr/>
          </a:p>
          <a:p>
            <a:pPr algn="l">
              <a:lnSpc>
                <a:spcPts val="4110"/>
              </a:lnSpc>
            </a:pPr>
            <a:r>
              <a:rPr lang="en-US" sz="3000">
                <a:solidFill>
                  <a:srgbClr val="F4D314"/>
                </a:solidFill>
                <a:latin typeface="Prata"/>
              </a:rPr>
              <a:t>Zomato also offers some additional features like:</a:t>
            </a:r>
          </a:p>
          <a:p>
            <a:pPr algn="l">
              <a:lnSpc>
                <a:spcPts val="4110"/>
              </a:lnSpc>
            </a:pPr>
            <a:r>
              <a:rPr lang="en-US" sz="3000">
                <a:solidFill>
                  <a:srgbClr val="F4D314"/>
                </a:solidFill>
                <a:latin typeface="Prata"/>
              </a:rPr>
              <a:t>Online table reservation service at some restaurants.</a:t>
            </a:r>
          </a:p>
          <a:p>
            <a:pPr algn="l">
              <a:lnSpc>
                <a:spcPts val="4110"/>
              </a:lnSpc>
            </a:pPr>
            <a:r>
              <a:rPr lang="en-US" sz="3000">
                <a:solidFill>
                  <a:srgbClr val="F4D314"/>
                </a:solidFill>
                <a:latin typeface="Prata"/>
              </a:rPr>
              <a:t>Subscription plans that might offer benefits like discounts or free delivery.</a:t>
            </a:r>
          </a:p>
          <a:p>
            <a:pPr algn="l">
              <a:lnSpc>
                <a:spcPts val="4110"/>
              </a:lnSpc>
            </a:pPr>
            <a:endParaRPr/>
          </a:p>
          <a:p>
            <a:pPr algn="l">
              <a:lnSpc>
                <a:spcPts val="4110"/>
              </a:lnSpc>
            </a:pPr>
            <a:r>
              <a:rPr lang="en-US" sz="3000">
                <a:solidFill>
                  <a:srgbClr val="FFFFFF"/>
                </a:solidFill>
                <a:latin typeface="Prata"/>
              </a:rPr>
              <a:t>Founded and Headquarters:</a:t>
            </a:r>
          </a:p>
          <a:p>
            <a:pPr algn="l">
              <a:lnSpc>
                <a:spcPts val="4110"/>
              </a:lnSpc>
            </a:pPr>
            <a:endParaRPr/>
          </a:p>
          <a:p>
            <a:pPr algn="l">
              <a:lnSpc>
                <a:spcPts val="4110"/>
              </a:lnSpc>
            </a:pPr>
            <a:r>
              <a:rPr lang="en-US" sz="3000">
                <a:solidFill>
                  <a:srgbClr val="F4D314"/>
                </a:solidFill>
                <a:latin typeface="Prata"/>
              </a:rPr>
              <a:t>Zomato was founded in </a:t>
            </a:r>
            <a:r>
              <a:rPr lang="en-US" sz="3000">
                <a:solidFill>
                  <a:srgbClr val="FFFFFF"/>
                </a:solidFill>
                <a:latin typeface="Prata"/>
              </a:rPr>
              <a:t>2008</a:t>
            </a:r>
            <a:r>
              <a:rPr lang="en-US" sz="3000">
                <a:solidFill>
                  <a:srgbClr val="F4D314"/>
                </a:solidFill>
                <a:latin typeface="Prata"/>
              </a:rPr>
              <a:t> by </a:t>
            </a:r>
            <a:r>
              <a:rPr lang="en-US" sz="3000">
                <a:solidFill>
                  <a:srgbClr val="FFFFFF"/>
                </a:solidFill>
                <a:latin typeface="Prata"/>
              </a:rPr>
              <a:t>Deepinder Goyal and Pankaj Chaddah.</a:t>
            </a:r>
          </a:p>
          <a:p>
            <a:pPr algn="l">
              <a:lnSpc>
                <a:spcPts val="4110"/>
              </a:lnSpc>
            </a:pPr>
            <a:r>
              <a:rPr lang="en-US" sz="3000">
                <a:solidFill>
                  <a:srgbClr val="F4D314"/>
                </a:solidFill>
                <a:latin typeface="Prata"/>
              </a:rPr>
              <a:t>The company's headquarters are in Gurgaon, Haryana, India.</a:t>
            </a:r>
          </a:p>
          <a:p>
            <a:pPr algn="l">
              <a:lnSpc>
                <a:spcPts val="4110"/>
              </a:lnSpc>
            </a:pPr>
            <a:endParaRPr/>
          </a:p>
          <a:p>
            <a:pPr algn="l">
              <a:lnSpc>
                <a:spcPts val="4110"/>
              </a:lnSpc>
            </a:pPr>
            <a:r>
              <a:rPr lang="en-US" sz="3000">
                <a:solidFill>
                  <a:srgbClr val="FFFFFF"/>
                </a:solidFill>
                <a:latin typeface="Prata"/>
              </a:rPr>
              <a:t>Global Presence:</a:t>
            </a:r>
          </a:p>
          <a:p>
            <a:pPr algn="just">
              <a:lnSpc>
                <a:spcPts val="4110"/>
              </a:lnSpc>
            </a:pPr>
            <a:r>
              <a:rPr lang="en-US" sz="3000">
                <a:solidFill>
                  <a:srgbClr val="F4D314"/>
                </a:solidFill>
                <a:latin typeface="Prata"/>
              </a:rPr>
              <a:t>While Zomato started in India, it has grown into a multinational company.</a:t>
            </a:r>
          </a:p>
          <a:p>
            <a:pPr algn="just">
              <a:lnSpc>
                <a:spcPts val="4110"/>
              </a:lnSpc>
            </a:pPr>
            <a:r>
              <a:rPr lang="en-US" sz="3000">
                <a:solidFill>
                  <a:srgbClr val="F4D314"/>
                </a:solidFill>
                <a:latin typeface="Prata"/>
              </a:rPr>
              <a:t>As of 2022-23, Zomato has a presence in over 1,000 Indian cities and towns and operates in more than </a:t>
            </a:r>
            <a:r>
              <a:rPr lang="en-US" sz="3000">
                <a:solidFill>
                  <a:srgbClr val="FFFFFF"/>
                </a:solidFill>
                <a:latin typeface="Prata"/>
              </a:rPr>
              <a:t>24 countries worldwide</a:t>
            </a:r>
            <a:r>
              <a:rPr lang="en-US" sz="3000">
                <a:solidFill>
                  <a:srgbClr val="F4D314"/>
                </a:solidFill>
                <a:latin typeface="Prata"/>
              </a:rPr>
              <a:t>.</a:t>
            </a:r>
          </a:p>
          <a:p>
            <a:pPr algn="just">
              <a:lnSpc>
                <a:spcPts val="4110"/>
              </a:lnSpc>
            </a:pP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70731" b="-70731"/>
            </a:stretch>
          </a:blipFill>
        </p:spPr>
      </p:sp>
      <p:sp>
        <p:nvSpPr>
          <p:cNvPr id="3" name="Freeform 3"/>
          <p:cNvSpPr/>
          <p:nvPr/>
        </p:nvSpPr>
        <p:spPr>
          <a:xfrm>
            <a:off x="1028700" y="8484450"/>
            <a:ext cx="775789" cy="773850"/>
          </a:xfrm>
          <a:custGeom>
            <a:avLst/>
            <a:gdLst/>
            <a:ahLst/>
            <a:cxnLst/>
            <a:rect l="l" t="t" r="r" b="b"/>
            <a:pathLst>
              <a:path w="775789" h="773850">
                <a:moveTo>
                  <a:pt x="0" y="0"/>
                </a:moveTo>
                <a:lnTo>
                  <a:pt x="775789" y="0"/>
                </a:lnTo>
                <a:lnTo>
                  <a:pt x="775789" y="773850"/>
                </a:lnTo>
                <a:lnTo>
                  <a:pt x="0" y="773850"/>
                </a:lnTo>
                <a:lnTo>
                  <a:pt x="0" y="0"/>
                </a:lnTo>
                <a:close/>
              </a:path>
            </a:pathLst>
          </a:custGeom>
          <a:blipFill>
            <a:blip r:embed="rId3" cstate="print">
              <a:extLst>
                <a:ext uri="{96DAC541-7B7A-43D3-8B79-37D633B846F1}">
                  <asvg:svgBlip xmlns:asvg="http://schemas.microsoft.com/office/drawing/2016/SVG/main" xmlns="" r:embed="rId4"/>
                </a:ext>
              </a:extLst>
            </a:blip>
            <a:stretch>
              <a:fillRect/>
            </a:stretch>
          </a:blipFill>
        </p:spPr>
      </p:sp>
      <p:sp>
        <p:nvSpPr>
          <p:cNvPr id="4" name="Freeform 4"/>
          <p:cNvSpPr/>
          <p:nvPr/>
        </p:nvSpPr>
        <p:spPr>
          <a:xfrm>
            <a:off x="16251715" y="-5311"/>
            <a:ext cx="2062637" cy="1835747"/>
          </a:xfrm>
          <a:custGeom>
            <a:avLst/>
            <a:gdLst/>
            <a:ahLst/>
            <a:cxnLst/>
            <a:rect l="l" t="t" r="r" b="b"/>
            <a:pathLst>
              <a:path w="2062637" h="1835747">
                <a:moveTo>
                  <a:pt x="0" y="0"/>
                </a:moveTo>
                <a:lnTo>
                  <a:pt x="2062637" y="0"/>
                </a:lnTo>
                <a:lnTo>
                  <a:pt x="2062637" y="1835747"/>
                </a:lnTo>
                <a:lnTo>
                  <a:pt x="0" y="1835747"/>
                </a:lnTo>
                <a:lnTo>
                  <a:pt x="0" y="0"/>
                </a:lnTo>
                <a:close/>
              </a:path>
            </a:pathLst>
          </a:custGeom>
          <a:blipFill>
            <a:blip r:embed="rId5">
              <a:alphaModFix amt="26000"/>
              <a:extLst>
                <a:ext uri="{96DAC541-7B7A-43D3-8B79-37D633B846F1}">
                  <asvg:svgBlip xmlns:asvg="http://schemas.microsoft.com/office/drawing/2016/SVG/main" xmlns="" r:embed="rId6"/>
                </a:ext>
              </a:extLst>
            </a:blip>
            <a:stretch>
              <a:fillRect/>
            </a:stretch>
          </a:blipFill>
        </p:spPr>
      </p:sp>
      <p:sp>
        <p:nvSpPr>
          <p:cNvPr id="5" name="Freeform 5"/>
          <p:cNvSpPr/>
          <p:nvPr/>
        </p:nvSpPr>
        <p:spPr>
          <a:xfrm flipH="1" flipV="1">
            <a:off x="0" y="0"/>
            <a:ext cx="873100" cy="2024580"/>
          </a:xfrm>
          <a:custGeom>
            <a:avLst/>
            <a:gdLst/>
            <a:ahLst/>
            <a:cxnLst/>
            <a:rect l="l" t="t" r="r" b="b"/>
            <a:pathLst>
              <a:path w="873100" h="2024580">
                <a:moveTo>
                  <a:pt x="873100" y="2024580"/>
                </a:moveTo>
                <a:lnTo>
                  <a:pt x="0" y="2024580"/>
                </a:lnTo>
                <a:lnTo>
                  <a:pt x="0" y="0"/>
                </a:lnTo>
                <a:lnTo>
                  <a:pt x="873100" y="0"/>
                </a:lnTo>
                <a:lnTo>
                  <a:pt x="873100" y="2024580"/>
                </a:lnTo>
                <a:close/>
              </a:path>
            </a:pathLst>
          </a:custGeom>
          <a:blipFill>
            <a:blip r:embed="rId7">
              <a:alphaModFix amt="10999"/>
              <a:extLst>
                <a:ext uri="{96DAC541-7B7A-43D3-8B79-37D633B846F1}">
                  <asvg:svgBlip xmlns:asvg="http://schemas.microsoft.com/office/drawing/2016/SVG/main" xmlns="" r:embed="rId8"/>
                </a:ext>
              </a:extLst>
            </a:blip>
            <a:stretch>
              <a:fillRect/>
            </a:stretch>
          </a:blipFill>
        </p:spPr>
      </p:sp>
      <p:sp>
        <p:nvSpPr>
          <p:cNvPr id="6" name="Freeform 6"/>
          <p:cNvSpPr/>
          <p:nvPr/>
        </p:nvSpPr>
        <p:spPr>
          <a:xfrm>
            <a:off x="10563575" y="2465021"/>
            <a:ext cx="429358" cy="429358"/>
          </a:xfrm>
          <a:custGeom>
            <a:avLst/>
            <a:gdLst/>
            <a:ahLst/>
            <a:cxnLst/>
            <a:rect l="l" t="t" r="r" b="b"/>
            <a:pathLst>
              <a:path w="429358" h="429358">
                <a:moveTo>
                  <a:pt x="0" y="0"/>
                </a:moveTo>
                <a:lnTo>
                  <a:pt x="429358" y="0"/>
                </a:lnTo>
                <a:lnTo>
                  <a:pt x="429358" y="429358"/>
                </a:lnTo>
                <a:lnTo>
                  <a:pt x="0" y="429358"/>
                </a:lnTo>
                <a:lnTo>
                  <a:pt x="0" y="0"/>
                </a:lnTo>
                <a:close/>
              </a:path>
            </a:pathLst>
          </a:custGeom>
          <a:blipFill>
            <a:blip r:embed="rId9" cstate="print">
              <a:extLst>
                <a:ext uri="{96DAC541-7B7A-43D3-8B79-37D633B846F1}">
                  <asvg:svgBlip xmlns:asvg="http://schemas.microsoft.com/office/drawing/2016/SVG/main" xmlns="" r:embed="rId10"/>
                </a:ext>
              </a:extLst>
            </a:blip>
            <a:stretch>
              <a:fillRect/>
            </a:stretch>
          </a:blipFill>
        </p:spPr>
      </p:sp>
      <p:sp>
        <p:nvSpPr>
          <p:cNvPr id="7" name="TextBox 7"/>
          <p:cNvSpPr txBox="1"/>
          <p:nvPr/>
        </p:nvSpPr>
        <p:spPr>
          <a:xfrm>
            <a:off x="1028700" y="941137"/>
            <a:ext cx="8143757" cy="1470551"/>
          </a:xfrm>
          <a:prstGeom prst="rect">
            <a:avLst/>
          </a:prstGeom>
        </p:spPr>
        <p:txBody>
          <a:bodyPr lIns="0" tIns="0" rIns="0" bIns="0" rtlCol="0" anchor="t">
            <a:spAutoFit/>
          </a:bodyPr>
          <a:lstStyle/>
          <a:p>
            <a:pPr algn="l">
              <a:lnSpc>
                <a:spcPts val="5845"/>
              </a:lnSpc>
            </a:pPr>
            <a:r>
              <a:rPr lang="en-US" sz="5082">
                <a:solidFill>
                  <a:srgbClr val="317C47"/>
                </a:solidFill>
                <a:latin typeface="Prata"/>
              </a:rPr>
              <a:t>DATA UNDERSTANDING</a:t>
            </a:r>
          </a:p>
        </p:txBody>
      </p:sp>
      <p:sp>
        <p:nvSpPr>
          <p:cNvPr id="8" name="TextBox 8"/>
          <p:cNvSpPr txBox="1"/>
          <p:nvPr/>
        </p:nvSpPr>
        <p:spPr>
          <a:xfrm>
            <a:off x="873100" y="2903904"/>
            <a:ext cx="17414900" cy="6292605"/>
          </a:xfrm>
          <a:prstGeom prst="rect">
            <a:avLst/>
          </a:prstGeom>
        </p:spPr>
        <p:txBody>
          <a:bodyPr lIns="0" tIns="0" rIns="0" bIns="0" rtlCol="0" anchor="t">
            <a:spAutoFit/>
          </a:bodyPr>
          <a:lstStyle/>
          <a:p>
            <a:pPr algn="just">
              <a:lnSpc>
                <a:spcPts val="3863"/>
              </a:lnSpc>
            </a:pPr>
            <a:r>
              <a:rPr lang="en-US" sz="2759">
                <a:solidFill>
                  <a:srgbClr val="000000"/>
                </a:solidFill>
                <a:latin typeface="Canva Sans Bold"/>
              </a:rPr>
              <a:t>Questions:</a:t>
            </a:r>
          </a:p>
          <a:p>
            <a:pPr algn="just">
              <a:lnSpc>
                <a:spcPts val="3863"/>
              </a:lnSpc>
            </a:pPr>
            <a:r>
              <a:rPr lang="en-US" sz="2759">
                <a:solidFill>
                  <a:srgbClr val="000000"/>
                </a:solidFill>
                <a:latin typeface="Canva Sans Bold"/>
              </a:rPr>
              <a:t>Customer Preferences: What are the most popular cuisines among Zomato users ?</a:t>
            </a:r>
          </a:p>
          <a:p>
            <a:pPr algn="just">
              <a:lnSpc>
                <a:spcPts val="3863"/>
              </a:lnSpc>
            </a:pPr>
            <a:endParaRPr/>
          </a:p>
          <a:p>
            <a:pPr algn="just">
              <a:lnSpc>
                <a:spcPts val="3863"/>
              </a:lnSpc>
            </a:pPr>
            <a:r>
              <a:rPr lang="en-US" sz="2759">
                <a:solidFill>
                  <a:srgbClr val="000000"/>
                </a:solidFill>
                <a:latin typeface="Canva Sans Bold"/>
              </a:rPr>
              <a:t>Impact of Ratings: Does the aggregate rating of a restaurant correlate with its popularity ?</a:t>
            </a:r>
          </a:p>
          <a:p>
            <a:pPr algn="just">
              <a:lnSpc>
                <a:spcPts val="3863"/>
              </a:lnSpc>
            </a:pPr>
            <a:endParaRPr/>
          </a:p>
          <a:p>
            <a:pPr algn="just">
              <a:lnSpc>
                <a:spcPts val="3863"/>
              </a:lnSpc>
            </a:pPr>
            <a:r>
              <a:rPr lang="en-US" sz="2759">
                <a:solidFill>
                  <a:srgbClr val="000000"/>
                </a:solidFill>
                <a:latin typeface="Canva Sans Bold"/>
              </a:rPr>
              <a:t>Geographical Analysis: Are there any geographical trends or patterns in restaurant preferences and customer behavior?</a:t>
            </a:r>
          </a:p>
          <a:p>
            <a:pPr algn="just">
              <a:lnSpc>
                <a:spcPts val="3863"/>
              </a:lnSpc>
            </a:pPr>
            <a:endParaRPr/>
          </a:p>
          <a:p>
            <a:pPr algn="just">
              <a:lnSpc>
                <a:spcPts val="3863"/>
              </a:lnSpc>
            </a:pPr>
            <a:r>
              <a:rPr lang="en-US" sz="2759">
                <a:solidFill>
                  <a:srgbClr val="000000"/>
                </a:solidFill>
                <a:latin typeface="Canva Sans Bold"/>
              </a:rPr>
              <a:t>Service Offerings: Do features like table booking, online delivery impact a restaurant's popularity and revenue?</a:t>
            </a:r>
          </a:p>
          <a:p>
            <a:pPr algn="just">
              <a:lnSpc>
                <a:spcPts val="3863"/>
              </a:lnSpc>
            </a:pPr>
            <a:endParaRPr/>
          </a:p>
          <a:p>
            <a:pPr algn="just">
              <a:lnSpc>
                <a:spcPts val="3863"/>
              </a:lnSpc>
            </a:pPr>
            <a:r>
              <a:rPr lang="en-US" sz="2759">
                <a:solidFill>
                  <a:srgbClr val="000000"/>
                </a:solidFill>
                <a:latin typeface="Canva Sans Bold"/>
              </a:rPr>
              <a:t>Price ranging: Does price affect the choice of cuisines?</a:t>
            </a:r>
          </a:p>
          <a:p>
            <a:pPr algn="ctr">
              <a:lnSpc>
                <a:spcPts val="3863"/>
              </a:lnSpc>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70731" b="-70731"/>
            </a:stretch>
          </a:blipFill>
        </p:spPr>
      </p:sp>
      <p:sp>
        <p:nvSpPr>
          <p:cNvPr id="3" name="Freeform 3"/>
          <p:cNvSpPr/>
          <p:nvPr/>
        </p:nvSpPr>
        <p:spPr>
          <a:xfrm>
            <a:off x="1028700" y="8484450"/>
            <a:ext cx="775789" cy="773850"/>
          </a:xfrm>
          <a:custGeom>
            <a:avLst/>
            <a:gdLst/>
            <a:ahLst/>
            <a:cxnLst/>
            <a:rect l="l" t="t" r="r" b="b"/>
            <a:pathLst>
              <a:path w="775789" h="773850">
                <a:moveTo>
                  <a:pt x="0" y="0"/>
                </a:moveTo>
                <a:lnTo>
                  <a:pt x="775789" y="0"/>
                </a:lnTo>
                <a:lnTo>
                  <a:pt x="775789" y="773850"/>
                </a:lnTo>
                <a:lnTo>
                  <a:pt x="0" y="773850"/>
                </a:lnTo>
                <a:lnTo>
                  <a:pt x="0" y="0"/>
                </a:lnTo>
                <a:close/>
              </a:path>
            </a:pathLst>
          </a:custGeom>
          <a:blipFill>
            <a:blip r:embed="rId3" cstate="print">
              <a:extLst>
                <a:ext uri="{96DAC541-7B7A-43D3-8B79-37D633B846F1}">
                  <asvg:svgBlip xmlns:asvg="http://schemas.microsoft.com/office/drawing/2016/SVG/main" xmlns="" r:embed="rId4"/>
                </a:ext>
              </a:extLst>
            </a:blip>
            <a:stretch>
              <a:fillRect/>
            </a:stretch>
          </a:blipFill>
        </p:spPr>
      </p:sp>
      <p:sp>
        <p:nvSpPr>
          <p:cNvPr id="4" name="Freeform 4"/>
          <p:cNvSpPr/>
          <p:nvPr/>
        </p:nvSpPr>
        <p:spPr>
          <a:xfrm>
            <a:off x="16251715" y="-5311"/>
            <a:ext cx="2062637" cy="1835747"/>
          </a:xfrm>
          <a:custGeom>
            <a:avLst/>
            <a:gdLst/>
            <a:ahLst/>
            <a:cxnLst/>
            <a:rect l="l" t="t" r="r" b="b"/>
            <a:pathLst>
              <a:path w="2062637" h="1835747">
                <a:moveTo>
                  <a:pt x="0" y="0"/>
                </a:moveTo>
                <a:lnTo>
                  <a:pt x="2062637" y="0"/>
                </a:lnTo>
                <a:lnTo>
                  <a:pt x="2062637" y="1835747"/>
                </a:lnTo>
                <a:lnTo>
                  <a:pt x="0" y="1835747"/>
                </a:lnTo>
                <a:lnTo>
                  <a:pt x="0" y="0"/>
                </a:lnTo>
                <a:close/>
              </a:path>
            </a:pathLst>
          </a:custGeom>
          <a:blipFill>
            <a:blip r:embed="rId5">
              <a:alphaModFix amt="26000"/>
              <a:extLst>
                <a:ext uri="{96DAC541-7B7A-43D3-8B79-37D633B846F1}">
                  <asvg:svgBlip xmlns:asvg="http://schemas.microsoft.com/office/drawing/2016/SVG/main" xmlns="" r:embed="rId6"/>
                </a:ext>
              </a:extLst>
            </a:blip>
            <a:stretch>
              <a:fillRect/>
            </a:stretch>
          </a:blipFill>
        </p:spPr>
      </p:sp>
      <p:sp>
        <p:nvSpPr>
          <p:cNvPr id="5" name="Freeform 5"/>
          <p:cNvSpPr/>
          <p:nvPr/>
        </p:nvSpPr>
        <p:spPr>
          <a:xfrm flipH="1">
            <a:off x="13709294" y="7811781"/>
            <a:ext cx="4605058" cy="2475219"/>
          </a:xfrm>
          <a:custGeom>
            <a:avLst/>
            <a:gdLst/>
            <a:ahLst/>
            <a:cxnLst/>
            <a:rect l="l" t="t" r="r" b="b"/>
            <a:pathLst>
              <a:path w="4605058" h="2475219">
                <a:moveTo>
                  <a:pt x="4605058" y="0"/>
                </a:moveTo>
                <a:lnTo>
                  <a:pt x="0" y="0"/>
                </a:lnTo>
                <a:lnTo>
                  <a:pt x="0" y="2475219"/>
                </a:lnTo>
                <a:lnTo>
                  <a:pt x="4605058" y="2475219"/>
                </a:lnTo>
                <a:lnTo>
                  <a:pt x="4605058" y="0"/>
                </a:lnTo>
                <a:close/>
              </a:path>
            </a:pathLst>
          </a:custGeom>
          <a:blipFill>
            <a:blip r:embed="rId7">
              <a:alphaModFix amt="10999"/>
              <a:extLst>
                <a:ext uri="{96DAC541-7B7A-43D3-8B79-37D633B846F1}">
                  <asvg:svgBlip xmlns:asvg="http://schemas.microsoft.com/office/drawing/2016/SVG/main" xmlns="" r:embed="rId8"/>
                </a:ext>
              </a:extLst>
            </a:blip>
            <a:stretch>
              <a:fillRect/>
            </a:stretch>
          </a:blipFill>
        </p:spPr>
      </p:sp>
      <p:sp>
        <p:nvSpPr>
          <p:cNvPr id="6" name="Freeform 6"/>
          <p:cNvSpPr/>
          <p:nvPr/>
        </p:nvSpPr>
        <p:spPr>
          <a:xfrm flipH="1" flipV="1">
            <a:off x="0" y="0"/>
            <a:ext cx="873100" cy="2024580"/>
          </a:xfrm>
          <a:custGeom>
            <a:avLst/>
            <a:gdLst/>
            <a:ahLst/>
            <a:cxnLst/>
            <a:rect l="l" t="t" r="r" b="b"/>
            <a:pathLst>
              <a:path w="873100" h="2024580">
                <a:moveTo>
                  <a:pt x="873100" y="2024580"/>
                </a:moveTo>
                <a:lnTo>
                  <a:pt x="0" y="2024580"/>
                </a:lnTo>
                <a:lnTo>
                  <a:pt x="0" y="0"/>
                </a:lnTo>
                <a:lnTo>
                  <a:pt x="873100" y="0"/>
                </a:lnTo>
                <a:lnTo>
                  <a:pt x="873100" y="2024580"/>
                </a:lnTo>
                <a:close/>
              </a:path>
            </a:pathLst>
          </a:custGeom>
          <a:blipFill>
            <a:blip r:embed="rId9">
              <a:alphaModFix amt="10999"/>
              <a:extLst>
                <a:ext uri="{96DAC541-7B7A-43D3-8B79-37D633B846F1}">
                  <asvg:svgBlip xmlns:asvg="http://schemas.microsoft.com/office/drawing/2016/SVG/main" xmlns="" r:embed="rId10"/>
                </a:ext>
              </a:extLst>
            </a:blip>
            <a:stretch>
              <a:fillRect/>
            </a:stretch>
          </a:blipFill>
        </p:spPr>
      </p:sp>
      <p:sp>
        <p:nvSpPr>
          <p:cNvPr id="7" name="TextBox 7"/>
          <p:cNvSpPr txBox="1"/>
          <p:nvPr/>
        </p:nvSpPr>
        <p:spPr>
          <a:xfrm>
            <a:off x="1028700" y="1040865"/>
            <a:ext cx="8143757" cy="737126"/>
          </a:xfrm>
          <a:prstGeom prst="rect">
            <a:avLst/>
          </a:prstGeom>
        </p:spPr>
        <p:txBody>
          <a:bodyPr lIns="0" tIns="0" rIns="0" bIns="0" rtlCol="0" anchor="t">
            <a:spAutoFit/>
          </a:bodyPr>
          <a:lstStyle/>
          <a:p>
            <a:pPr algn="l">
              <a:lnSpc>
                <a:spcPts val="5845"/>
              </a:lnSpc>
            </a:pPr>
            <a:r>
              <a:rPr lang="en-US" sz="5082">
                <a:solidFill>
                  <a:srgbClr val="FFFFFF"/>
                </a:solidFill>
                <a:latin typeface="Prata"/>
              </a:rPr>
              <a:t>INTERPRETATION</a:t>
            </a:r>
          </a:p>
        </p:txBody>
      </p:sp>
      <p:sp>
        <p:nvSpPr>
          <p:cNvPr id="8" name="TextBox 8"/>
          <p:cNvSpPr txBox="1"/>
          <p:nvPr/>
        </p:nvSpPr>
        <p:spPr>
          <a:xfrm>
            <a:off x="1028700" y="2478154"/>
            <a:ext cx="5922911" cy="527685"/>
          </a:xfrm>
          <a:prstGeom prst="rect">
            <a:avLst/>
          </a:prstGeom>
        </p:spPr>
        <p:txBody>
          <a:bodyPr lIns="0" tIns="0" rIns="0" bIns="0" rtlCol="0" anchor="t">
            <a:spAutoFit/>
          </a:bodyPr>
          <a:lstStyle/>
          <a:p>
            <a:pPr algn="l">
              <a:lnSpc>
                <a:spcPts val="4140"/>
              </a:lnSpc>
            </a:pPr>
            <a:r>
              <a:rPr lang="en-US" sz="3600">
                <a:solidFill>
                  <a:srgbClr val="F4D314"/>
                </a:solidFill>
                <a:latin typeface="Prata"/>
              </a:rPr>
              <a:t>CUISINE CHOICES:</a:t>
            </a:r>
          </a:p>
        </p:txBody>
      </p:sp>
      <p:sp>
        <p:nvSpPr>
          <p:cNvPr id="9" name="TextBox 9"/>
          <p:cNvSpPr txBox="1"/>
          <p:nvPr/>
        </p:nvSpPr>
        <p:spPr>
          <a:xfrm>
            <a:off x="1057157" y="3362960"/>
            <a:ext cx="17230843" cy="1780540"/>
          </a:xfrm>
          <a:prstGeom prst="rect">
            <a:avLst/>
          </a:prstGeom>
        </p:spPr>
        <p:txBody>
          <a:bodyPr lIns="0" tIns="0" rIns="0" bIns="0" rtlCol="0" anchor="t">
            <a:spAutoFit/>
          </a:bodyPr>
          <a:lstStyle/>
          <a:p>
            <a:pPr algn="just">
              <a:lnSpc>
                <a:spcPts val="4759"/>
              </a:lnSpc>
            </a:pPr>
            <a:r>
              <a:rPr lang="en-US" sz="3399">
                <a:solidFill>
                  <a:srgbClr val="FFFFFF"/>
                </a:solidFill>
                <a:latin typeface="Canva Sans"/>
              </a:rPr>
              <a:t>North indian,chinese and fast food are the top three cuuisne preferences among the zomato users. This might be due to their bold flavours and familiarity and also due to moderate pricing.</a:t>
            </a:r>
          </a:p>
        </p:txBody>
      </p:sp>
      <p:sp>
        <p:nvSpPr>
          <p:cNvPr id="10" name="TextBox 10"/>
          <p:cNvSpPr txBox="1"/>
          <p:nvPr/>
        </p:nvSpPr>
        <p:spPr>
          <a:xfrm>
            <a:off x="873100" y="5848378"/>
            <a:ext cx="5922911" cy="527685"/>
          </a:xfrm>
          <a:prstGeom prst="rect">
            <a:avLst/>
          </a:prstGeom>
        </p:spPr>
        <p:txBody>
          <a:bodyPr lIns="0" tIns="0" rIns="0" bIns="0" rtlCol="0" anchor="t">
            <a:spAutoFit/>
          </a:bodyPr>
          <a:lstStyle/>
          <a:p>
            <a:pPr algn="l">
              <a:lnSpc>
                <a:spcPts val="4140"/>
              </a:lnSpc>
            </a:pPr>
            <a:r>
              <a:rPr lang="en-US" sz="3600">
                <a:solidFill>
                  <a:srgbClr val="F4D314"/>
                </a:solidFill>
                <a:latin typeface="Prata"/>
              </a:rPr>
              <a:t>PRICING:</a:t>
            </a:r>
          </a:p>
        </p:txBody>
      </p:sp>
      <p:sp>
        <p:nvSpPr>
          <p:cNvPr id="11" name="TextBox 11"/>
          <p:cNvSpPr txBox="1"/>
          <p:nvPr/>
        </p:nvSpPr>
        <p:spPr>
          <a:xfrm>
            <a:off x="1057157" y="6703910"/>
            <a:ext cx="17230843" cy="2380615"/>
          </a:xfrm>
          <a:prstGeom prst="rect">
            <a:avLst/>
          </a:prstGeom>
        </p:spPr>
        <p:txBody>
          <a:bodyPr lIns="0" tIns="0" rIns="0" bIns="0" rtlCol="0" anchor="t">
            <a:spAutoFit/>
          </a:bodyPr>
          <a:lstStyle/>
          <a:p>
            <a:pPr algn="just">
              <a:lnSpc>
                <a:spcPts val="4759"/>
              </a:lnSpc>
            </a:pPr>
            <a:r>
              <a:rPr lang="en-US" sz="3399" dirty="0">
                <a:solidFill>
                  <a:srgbClr val="FFFFFF"/>
                </a:solidFill>
                <a:latin typeface="Canva Sans"/>
              </a:rPr>
              <a:t>Highest pricing includes </a:t>
            </a:r>
            <a:r>
              <a:rPr lang="en-US" sz="3399" dirty="0" err="1">
                <a:solidFill>
                  <a:srgbClr val="FFFFFF"/>
                </a:solidFill>
                <a:latin typeface="Canva Sans"/>
              </a:rPr>
              <a:t>peruvian</a:t>
            </a:r>
            <a:r>
              <a:rPr lang="en-US" sz="3399" dirty="0">
                <a:solidFill>
                  <a:srgbClr val="FFFFFF"/>
                </a:solidFill>
                <a:latin typeface="Canva Sans"/>
              </a:rPr>
              <a:t> and </a:t>
            </a:r>
            <a:r>
              <a:rPr lang="en-US" sz="3399" dirty="0" err="1">
                <a:solidFill>
                  <a:srgbClr val="FFFFFF"/>
                </a:solidFill>
                <a:latin typeface="Canva Sans"/>
              </a:rPr>
              <a:t>asian</a:t>
            </a:r>
            <a:r>
              <a:rPr lang="en-US" sz="3399" dirty="0">
                <a:solidFill>
                  <a:srgbClr val="FFFFFF"/>
                </a:solidFill>
                <a:latin typeface="Canva Sans"/>
              </a:rPr>
              <a:t> fusions and least pricing are street food and desserts. This could be a possible reason for their minimal votes and preferences. People always opt for moderate pricing that very high or very low pricing</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p:nvPr/>
        </p:nvSpPr>
        <p:spPr>
          <a:xfrm>
            <a:off x="1028700" y="8484450"/>
            <a:ext cx="775789" cy="773850"/>
          </a:xfrm>
          <a:custGeom>
            <a:avLst/>
            <a:gdLst/>
            <a:ahLst/>
            <a:cxnLst/>
            <a:rect l="l" t="t" r="r" b="b"/>
            <a:pathLst>
              <a:path w="775789" h="773850">
                <a:moveTo>
                  <a:pt x="0" y="0"/>
                </a:moveTo>
                <a:lnTo>
                  <a:pt x="775789" y="0"/>
                </a:lnTo>
                <a:lnTo>
                  <a:pt x="775789" y="773850"/>
                </a:lnTo>
                <a:lnTo>
                  <a:pt x="0" y="773850"/>
                </a:lnTo>
                <a:lnTo>
                  <a:pt x="0" y="0"/>
                </a:lnTo>
                <a:close/>
              </a:path>
            </a:pathLst>
          </a:custGeom>
          <a:blipFill>
            <a:blip r:embed="rId2" cstate="print">
              <a:extLst>
                <a:ext uri="{96DAC541-7B7A-43D3-8B79-37D633B846F1}">
                  <asvg:svgBlip xmlns:asvg="http://schemas.microsoft.com/office/drawing/2016/SVG/main" xmlns="" r:embed="rId4"/>
                </a:ext>
              </a:extLst>
            </a:blip>
            <a:stretch>
              <a:fillRect/>
            </a:stretch>
          </a:blipFill>
        </p:spPr>
      </p:sp>
      <p:sp>
        <p:nvSpPr>
          <p:cNvPr id="4" name="Freeform 4"/>
          <p:cNvSpPr/>
          <p:nvPr/>
        </p:nvSpPr>
        <p:spPr>
          <a:xfrm>
            <a:off x="16251715" y="-5311"/>
            <a:ext cx="2062637" cy="1835747"/>
          </a:xfrm>
          <a:custGeom>
            <a:avLst/>
            <a:gdLst/>
            <a:ahLst/>
            <a:cxnLst/>
            <a:rect l="l" t="t" r="r" b="b"/>
            <a:pathLst>
              <a:path w="2062637" h="1835747">
                <a:moveTo>
                  <a:pt x="0" y="0"/>
                </a:moveTo>
                <a:lnTo>
                  <a:pt x="2062637" y="0"/>
                </a:lnTo>
                <a:lnTo>
                  <a:pt x="2062637" y="1835747"/>
                </a:lnTo>
                <a:lnTo>
                  <a:pt x="0" y="1835747"/>
                </a:lnTo>
                <a:lnTo>
                  <a:pt x="0" y="0"/>
                </a:lnTo>
                <a:close/>
              </a:path>
            </a:pathLst>
          </a:custGeom>
          <a:blipFill>
            <a:blip r:embed="rId5">
              <a:alphaModFix amt="26000"/>
              <a:extLst>
                <a:ext uri="{96DAC541-7B7A-43D3-8B79-37D633B846F1}">
                  <asvg:svgBlip xmlns:asvg="http://schemas.microsoft.com/office/drawing/2016/SVG/main" xmlns="" r:embed="rId6"/>
                </a:ext>
              </a:extLst>
            </a:blip>
            <a:stretch>
              <a:fillRect/>
            </a:stretch>
          </a:blipFill>
        </p:spPr>
      </p:sp>
      <p:sp>
        <p:nvSpPr>
          <p:cNvPr id="5" name="Freeform 5"/>
          <p:cNvSpPr/>
          <p:nvPr/>
        </p:nvSpPr>
        <p:spPr>
          <a:xfrm flipH="1">
            <a:off x="13709294" y="7811781"/>
            <a:ext cx="4605058" cy="2475219"/>
          </a:xfrm>
          <a:custGeom>
            <a:avLst/>
            <a:gdLst/>
            <a:ahLst/>
            <a:cxnLst/>
            <a:rect l="l" t="t" r="r" b="b"/>
            <a:pathLst>
              <a:path w="4605058" h="2475219">
                <a:moveTo>
                  <a:pt x="4605058" y="0"/>
                </a:moveTo>
                <a:lnTo>
                  <a:pt x="0" y="0"/>
                </a:lnTo>
                <a:lnTo>
                  <a:pt x="0" y="2475219"/>
                </a:lnTo>
                <a:lnTo>
                  <a:pt x="4605058" y="2475219"/>
                </a:lnTo>
                <a:lnTo>
                  <a:pt x="4605058" y="0"/>
                </a:lnTo>
                <a:close/>
              </a:path>
            </a:pathLst>
          </a:custGeom>
          <a:blipFill>
            <a:blip r:embed="rId7">
              <a:alphaModFix amt="10999"/>
              <a:extLst>
                <a:ext uri="{96DAC541-7B7A-43D3-8B79-37D633B846F1}">
                  <asvg:svgBlip xmlns:asvg="http://schemas.microsoft.com/office/drawing/2016/SVG/main" xmlns="" r:embed="rId8"/>
                </a:ext>
              </a:extLst>
            </a:blip>
            <a:stretch>
              <a:fillRect/>
            </a:stretch>
          </a:blipFill>
        </p:spPr>
      </p:sp>
      <p:sp>
        <p:nvSpPr>
          <p:cNvPr id="6" name="Freeform 6"/>
          <p:cNvSpPr/>
          <p:nvPr/>
        </p:nvSpPr>
        <p:spPr>
          <a:xfrm flipH="1" flipV="1">
            <a:off x="0" y="0"/>
            <a:ext cx="873100" cy="2024580"/>
          </a:xfrm>
          <a:custGeom>
            <a:avLst/>
            <a:gdLst/>
            <a:ahLst/>
            <a:cxnLst/>
            <a:rect l="l" t="t" r="r" b="b"/>
            <a:pathLst>
              <a:path w="873100" h="2024580">
                <a:moveTo>
                  <a:pt x="873100" y="2024580"/>
                </a:moveTo>
                <a:lnTo>
                  <a:pt x="0" y="2024580"/>
                </a:lnTo>
                <a:lnTo>
                  <a:pt x="0" y="0"/>
                </a:lnTo>
                <a:lnTo>
                  <a:pt x="873100" y="0"/>
                </a:lnTo>
                <a:lnTo>
                  <a:pt x="873100" y="2024580"/>
                </a:lnTo>
                <a:close/>
              </a:path>
            </a:pathLst>
          </a:custGeom>
          <a:blipFill>
            <a:blip r:embed="rId9">
              <a:alphaModFix amt="10999"/>
              <a:extLst>
                <a:ext uri="{96DAC541-7B7A-43D3-8B79-37D633B846F1}">
                  <asvg:svgBlip xmlns:asvg="http://schemas.microsoft.com/office/drawing/2016/SVG/main" xmlns="" r:embed="rId10"/>
                </a:ext>
              </a:extLst>
            </a:blip>
            <a:stretch>
              <a:fillRect/>
            </a:stretch>
          </a:blipFill>
        </p:spPr>
      </p:sp>
      <p:sp>
        <p:nvSpPr>
          <p:cNvPr id="8" name="TextBox 8"/>
          <p:cNvSpPr txBox="1"/>
          <p:nvPr/>
        </p:nvSpPr>
        <p:spPr>
          <a:xfrm>
            <a:off x="1231761" y="1763761"/>
            <a:ext cx="5273040" cy="613410"/>
          </a:xfrm>
          <a:prstGeom prst="rect">
            <a:avLst/>
          </a:prstGeom>
        </p:spPr>
        <p:txBody>
          <a:bodyPr lIns="0" tIns="0" rIns="0" bIns="0" rtlCol="0" anchor="t">
            <a:spAutoFit/>
          </a:bodyPr>
          <a:lstStyle/>
          <a:p>
            <a:pPr algn="ctr">
              <a:lnSpc>
                <a:spcPts val="5040"/>
              </a:lnSpc>
            </a:pPr>
            <a:r>
              <a:rPr lang="en-US" sz="3600">
                <a:solidFill>
                  <a:srgbClr val="317C47"/>
                </a:solidFill>
                <a:latin typeface="Canva Sans Bold"/>
              </a:rPr>
              <a:t>RATING AND CUISINES:</a:t>
            </a:r>
          </a:p>
        </p:txBody>
      </p:sp>
      <p:sp>
        <p:nvSpPr>
          <p:cNvPr id="9" name="TextBox 9"/>
          <p:cNvSpPr txBox="1"/>
          <p:nvPr/>
        </p:nvSpPr>
        <p:spPr>
          <a:xfrm>
            <a:off x="1231761" y="2729596"/>
            <a:ext cx="15512562" cy="2380615"/>
          </a:xfrm>
          <a:prstGeom prst="rect">
            <a:avLst/>
          </a:prstGeom>
        </p:spPr>
        <p:txBody>
          <a:bodyPr lIns="0" tIns="0" rIns="0" bIns="0" rtlCol="0" anchor="t">
            <a:spAutoFit/>
          </a:bodyPr>
          <a:lstStyle/>
          <a:p>
            <a:pPr algn="just">
              <a:lnSpc>
                <a:spcPts val="4759"/>
              </a:lnSpc>
            </a:pPr>
            <a:r>
              <a:rPr lang="en-US" sz="3399">
                <a:solidFill>
                  <a:srgbClr val="000000"/>
                </a:solidFill>
                <a:latin typeface="Canva Sans"/>
              </a:rPr>
              <a:t>North indian cuisines have highest rating for its excellence followed by chinese.So,its evident that the reason for the highest preference is due to the ratings.</a:t>
            </a:r>
          </a:p>
          <a:p>
            <a:pPr algn="just">
              <a:lnSpc>
                <a:spcPts val="4759"/>
              </a:lnSpc>
            </a:pPr>
            <a:r>
              <a:rPr lang="en-US" sz="3399">
                <a:solidFill>
                  <a:srgbClr val="000000"/>
                </a:solidFill>
                <a:latin typeface="Canva Sans"/>
              </a:rPr>
              <a:t>Healthy foods have least rating.</a:t>
            </a:r>
          </a:p>
        </p:txBody>
      </p:sp>
      <p:sp>
        <p:nvSpPr>
          <p:cNvPr id="10" name="TextBox 10"/>
          <p:cNvSpPr txBox="1"/>
          <p:nvPr/>
        </p:nvSpPr>
        <p:spPr>
          <a:xfrm>
            <a:off x="1103412" y="5454884"/>
            <a:ext cx="5529739" cy="613410"/>
          </a:xfrm>
          <a:prstGeom prst="rect">
            <a:avLst/>
          </a:prstGeom>
        </p:spPr>
        <p:txBody>
          <a:bodyPr lIns="0" tIns="0" rIns="0" bIns="0" rtlCol="0" anchor="t">
            <a:spAutoFit/>
          </a:bodyPr>
          <a:lstStyle/>
          <a:p>
            <a:pPr algn="ctr">
              <a:lnSpc>
                <a:spcPts val="5040"/>
              </a:lnSpc>
            </a:pPr>
            <a:r>
              <a:rPr lang="en-US" sz="3600">
                <a:solidFill>
                  <a:srgbClr val="317C47"/>
                </a:solidFill>
                <a:latin typeface="Canva Sans Bold"/>
              </a:rPr>
              <a:t>VOTES AND COUNTRIES:</a:t>
            </a:r>
          </a:p>
        </p:txBody>
      </p:sp>
      <p:sp>
        <p:nvSpPr>
          <p:cNvPr id="11" name="TextBox 11"/>
          <p:cNvSpPr txBox="1"/>
          <p:nvPr/>
        </p:nvSpPr>
        <p:spPr>
          <a:xfrm>
            <a:off x="1231761" y="6412967"/>
            <a:ext cx="15512562" cy="2462213"/>
          </a:xfrm>
          <a:prstGeom prst="rect">
            <a:avLst/>
          </a:prstGeom>
        </p:spPr>
        <p:txBody>
          <a:bodyPr lIns="0" tIns="0" rIns="0" bIns="0" rtlCol="0" anchor="t">
            <a:spAutoFit/>
          </a:bodyPr>
          <a:lstStyle/>
          <a:p>
            <a:pPr algn="just">
              <a:lnSpc>
                <a:spcPts val="4759"/>
              </a:lnSpc>
            </a:pPr>
            <a:r>
              <a:rPr lang="en-US" sz="3399" dirty="0">
                <a:solidFill>
                  <a:srgbClr val="000000"/>
                </a:solidFill>
                <a:latin typeface="Canva Sans"/>
              </a:rPr>
              <a:t>India has registered the maximum number of votes </a:t>
            </a:r>
            <a:r>
              <a:rPr lang="en-US" sz="3399" dirty="0" smtClean="0">
                <a:solidFill>
                  <a:srgbClr val="000000"/>
                </a:solidFill>
                <a:latin typeface="Canva Sans"/>
              </a:rPr>
              <a:t>than </a:t>
            </a:r>
            <a:r>
              <a:rPr lang="en-US" sz="3399" dirty="0">
                <a:solidFill>
                  <a:srgbClr val="000000"/>
                </a:solidFill>
                <a:latin typeface="Canva Sans"/>
              </a:rPr>
              <a:t>any other countries. This might be due to the over population. Its evident that Indians opt for restaurant foods more that making foods at home.</a:t>
            </a:r>
          </a:p>
          <a:p>
            <a:pPr algn="just">
              <a:lnSpc>
                <a:spcPts val="4759"/>
              </a:lnSpc>
            </a:pPr>
            <a:r>
              <a:rPr lang="en-US" sz="3399" dirty="0">
                <a:solidFill>
                  <a:srgbClr val="000000"/>
                </a:solidFill>
                <a:latin typeface="Canva Sans"/>
              </a:rPr>
              <a:t>This might be the reason that India has more number of restaurants.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70731" b="-70731"/>
            </a:stretch>
          </a:blipFill>
        </p:spPr>
      </p:sp>
      <p:sp>
        <p:nvSpPr>
          <p:cNvPr id="3" name="Freeform 3"/>
          <p:cNvSpPr/>
          <p:nvPr/>
        </p:nvSpPr>
        <p:spPr>
          <a:xfrm>
            <a:off x="1028700" y="8484450"/>
            <a:ext cx="775789" cy="773850"/>
          </a:xfrm>
          <a:custGeom>
            <a:avLst/>
            <a:gdLst/>
            <a:ahLst/>
            <a:cxnLst/>
            <a:rect l="l" t="t" r="r" b="b"/>
            <a:pathLst>
              <a:path w="775789" h="773850">
                <a:moveTo>
                  <a:pt x="0" y="0"/>
                </a:moveTo>
                <a:lnTo>
                  <a:pt x="775789" y="0"/>
                </a:lnTo>
                <a:lnTo>
                  <a:pt x="775789" y="773850"/>
                </a:lnTo>
                <a:lnTo>
                  <a:pt x="0" y="773850"/>
                </a:lnTo>
                <a:lnTo>
                  <a:pt x="0" y="0"/>
                </a:lnTo>
                <a:close/>
              </a:path>
            </a:pathLst>
          </a:custGeom>
          <a:blipFill>
            <a:blip r:embed="rId3" cstate="print">
              <a:extLst>
                <a:ext uri="{96DAC541-7B7A-43D3-8B79-37D633B846F1}">
                  <asvg:svgBlip xmlns:asvg="http://schemas.microsoft.com/office/drawing/2016/SVG/main" xmlns="" r:embed="rId4"/>
                </a:ext>
              </a:extLst>
            </a:blip>
            <a:stretch>
              <a:fillRect/>
            </a:stretch>
          </a:blipFill>
        </p:spPr>
      </p:sp>
      <p:sp>
        <p:nvSpPr>
          <p:cNvPr id="4" name="Freeform 4"/>
          <p:cNvSpPr/>
          <p:nvPr/>
        </p:nvSpPr>
        <p:spPr>
          <a:xfrm>
            <a:off x="16251715" y="-5311"/>
            <a:ext cx="2062637" cy="1835747"/>
          </a:xfrm>
          <a:custGeom>
            <a:avLst/>
            <a:gdLst/>
            <a:ahLst/>
            <a:cxnLst/>
            <a:rect l="l" t="t" r="r" b="b"/>
            <a:pathLst>
              <a:path w="2062637" h="1835747">
                <a:moveTo>
                  <a:pt x="0" y="0"/>
                </a:moveTo>
                <a:lnTo>
                  <a:pt x="2062637" y="0"/>
                </a:lnTo>
                <a:lnTo>
                  <a:pt x="2062637" y="1835747"/>
                </a:lnTo>
                <a:lnTo>
                  <a:pt x="0" y="1835747"/>
                </a:lnTo>
                <a:lnTo>
                  <a:pt x="0" y="0"/>
                </a:lnTo>
                <a:close/>
              </a:path>
            </a:pathLst>
          </a:custGeom>
          <a:blipFill>
            <a:blip r:embed="rId5">
              <a:alphaModFix amt="26000"/>
              <a:extLst>
                <a:ext uri="{96DAC541-7B7A-43D3-8B79-37D633B846F1}">
                  <asvg:svgBlip xmlns:asvg="http://schemas.microsoft.com/office/drawing/2016/SVG/main" xmlns="" r:embed="rId6"/>
                </a:ext>
              </a:extLst>
            </a:blip>
            <a:stretch>
              <a:fillRect/>
            </a:stretch>
          </a:blipFill>
        </p:spPr>
      </p:sp>
      <p:sp>
        <p:nvSpPr>
          <p:cNvPr id="5" name="Freeform 5"/>
          <p:cNvSpPr/>
          <p:nvPr/>
        </p:nvSpPr>
        <p:spPr>
          <a:xfrm flipH="1">
            <a:off x="13709294" y="7811781"/>
            <a:ext cx="4605058" cy="2475219"/>
          </a:xfrm>
          <a:custGeom>
            <a:avLst/>
            <a:gdLst/>
            <a:ahLst/>
            <a:cxnLst/>
            <a:rect l="l" t="t" r="r" b="b"/>
            <a:pathLst>
              <a:path w="4605058" h="2475219">
                <a:moveTo>
                  <a:pt x="4605058" y="0"/>
                </a:moveTo>
                <a:lnTo>
                  <a:pt x="0" y="0"/>
                </a:lnTo>
                <a:lnTo>
                  <a:pt x="0" y="2475219"/>
                </a:lnTo>
                <a:lnTo>
                  <a:pt x="4605058" y="2475219"/>
                </a:lnTo>
                <a:lnTo>
                  <a:pt x="4605058" y="0"/>
                </a:lnTo>
                <a:close/>
              </a:path>
            </a:pathLst>
          </a:custGeom>
          <a:blipFill>
            <a:blip r:embed="rId7">
              <a:alphaModFix amt="10999"/>
              <a:extLst>
                <a:ext uri="{96DAC541-7B7A-43D3-8B79-37D633B846F1}">
                  <asvg:svgBlip xmlns:asvg="http://schemas.microsoft.com/office/drawing/2016/SVG/main" xmlns="" r:embed="rId8"/>
                </a:ext>
              </a:extLst>
            </a:blip>
            <a:stretch>
              <a:fillRect/>
            </a:stretch>
          </a:blipFill>
        </p:spPr>
      </p:sp>
      <p:sp>
        <p:nvSpPr>
          <p:cNvPr id="6" name="Freeform 6"/>
          <p:cNvSpPr/>
          <p:nvPr/>
        </p:nvSpPr>
        <p:spPr>
          <a:xfrm flipH="1" flipV="1">
            <a:off x="0" y="0"/>
            <a:ext cx="873100" cy="2024580"/>
          </a:xfrm>
          <a:custGeom>
            <a:avLst/>
            <a:gdLst/>
            <a:ahLst/>
            <a:cxnLst/>
            <a:rect l="l" t="t" r="r" b="b"/>
            <a:pathLst>
              <a:path w="873100" h="2024580">
                <a:moveTo>
                  <a:pt x="873100" y="2024580"/>
                </a:moveTo>
                <a:lnTo>
                  <a:pt x="0" y="2024580"/>
                </a:lnTo>
                <a:lnTo>
                  <a:pt x="0" y="0"/>
                </a:lnTo>
                <a:lnTo>
                  <a:pt x="873100" y="0"/>
                </a:lnTo>
                <a:lnTo>
                  <a:pt x="873100" y="2024580"/>
                </a:lnTo>
                <a:close/>
              </a:path>
            </a:pathLst>
          </a:custGeom>
          <a:blipFill>
            <a:blip r:embed="rId9">
              <a:alphaModFix amt="10999"/>
              <a:extLst>
                <a:ext uri="{96DAC541-7B7A-43D3-8B79-37D633B846F1}">
                  <asvg:svgBlip xmlns:asvg="http://schemas.microsoft.com/office/drawing/2016/SVG/main" xmlns="" r:embed="rId10"/>
                </a:ext>
              </a:extLst>
            </a:blip>
            <a:stretch>
              <a:fillRect/>
            </a:stretch>
          </a:blipFill>
        </p:spPr>
      </p:sp>
      <p:sp>
        <p:nvSpPr>
          <p:cNvPr id="7" name="TextBox 7"/>
          <p:cNvSpPr txBox="1"/>
          <p:nvPr/>
        </p:nvSpPr>
        <p:spPr>
          <a:xfrm>
            <a:off x="1028700" y="1140823"/>
            <a:ext cx="8437484" cy="527685"/>
          </a:xfrm>
          <a:prstGeom prst="rect">
            <a:avLst/>
          </a:prstGeom>
        </p:spPr>
        <p:txBody>
          <a:bodyPr lIns="0" tIns="0" rIns="0" bIns="0" rtlCol="0" anchor="t">
            <a:spAutoFit/>
          </a:bodyPr>
          <a:lstStyle/>
          <a:p>
            <a:pPr algn="l">
              <a:lnSpc>
                <a:spcPts val="4140"/>
              </a:lnSpc>
            </a:pPr>
            <a:r>
              <a:rPr lang="en-US" sz="3600">
                <a:solidFill>
                  <a:srgbClr val="F4D314"/>
                </a:solidFill>
                <a:latin typeface="Prata"/>
              </a:rPr>
              <a:t>ONLINE DELIVERY AVAILABILITY:</a:t>
            </a:r>
          </a:p>
        </p:txBody>
      </p:sp>
      <p:sp>
        <p:nvSpPr>
          <p:cNvPr id="8" name="TextBox 8"/>
          <p:cNvSpPr txBox="1"/>
          <p:nvPr/>
        </p:nvSpPr>
        <p:spPr>
          <a:xfrm>
            <a:off x="873100" y="2230390"/>
            <a:ext cx="16997160" cy="2980690"/>
          </a:xfrm>
          <a:prstGeom prst="rect">
            <a:avLst/>
          </a:prstGeom>
        </p:spPr>
        <p:txBody>
          <a:bodyPr lIns="0" tIns="0" rIns="0" bIns="0" rtlCol="0" anchor="t">
            <a:spAutoFit/>
          </a:bodyPr>
          <a:lstStyle/>
          <a:p>
            <a:pPr algn="just">
              <a:lnSpc>
                <a:spcPts val="4759"/>
              </a:lnSpc>
            </a:pPr>
            <a:r>
              <a:rPr lang="en-US" sz="3399">
                <a:solidFill>
                  <a:srgbClr val="FFFFFF"/>
                </a:solidFill>
                <a:latin typeface="Canva Sans"/>
              </a:rPr>
              <a:t>In india,most of the restaurants have the online delivery service and this makes it easy for the users to access the food at ease.This might also be the reason for highest number of customers from India</a:t>
            </a:r>
          </a:p>
          <a:p>
            <a:pPr algn="just">
              <a:lnSpc>
                <a:spcPts val="4759"/>
              </a:lnSpc>
            </a:pPr>
            <a:r>
              <a:rPr lang="en-US" sz="3399">
                <a:solidFill>
                  <a:srgbClr val="FFFFFF"/>
                </a:solidFill>
                <a:latin typeface="Canva Sans"/>
              </a:rPr>
              <a:t>And even if there is no online delivery the ratings are excellent and has more no of votes.</a:t>
            </a:r>
          </a:p>
        </p:txBody>
      </p:sp>
      <p:sp>
        <p:nvSpPr>
          <p:cNvPr id="9" name="TextBox 9"/>
          <p:cNvSpPr txBox="1"/>
          <p:nvPr/>
        </p:nvSpPr>
        <p:spPr>
          <a:xfrm>
            <a:off x="1028700" y="5700218"/>
            <a:ext cx="8437484" cy="527685"/>
          </a:xfrm>
          <a:prstGeom prst="rect">
            <a:avLst/>
          </a:prstGeom>
        </p:spPr>
        <p:txBody>
          <a:bodyPr lIns="0" tIns="0" rIns="0" bIns="0" rtlCol="0" anchor="t">
            <a:spAutoFit/>
          </a:bodyPr>
          <a:lstStyle/>
          <a:p>
            <a:pPr algn="l">
              <a:lnSpc>
                <a:spcPts val="4140"/>
              </a:lnSpc>
            </a:pPr>
            <a:r>
              <a:rPr lang="en-US" sz="3600">
                <a:solidFill>
                  <a:srgbClr val="F4D314"/>
                </a:solidFill>
                <a:latin typeface="Prata"/>
              </a:rPr>
              <a:t>TABLE BOOKING AVAILABILITY:</a:t>
            </a:r>
          </a:p>
        </p:txBody>
      </p:sp>
      <p:sp>
        <p:nvSpPr>
          <p:cNvPr id="10" name="TextBox 10"/>
          <p:cNvSpPr txBox="1"/>
          <p:nvPr/>
        </p:nvSpPr>
        <p:spPr>
          <a:xfrm>
            <a:off x="873100" y="6631316"/>
            <a:ext cx="16997160" cy="1180465"/>
          </a:xfrm>
          <a:prstGeom prst="rect">
            <a:avLst/>
          </a:prstGeom>
        </p:spPr>
        <p:txBody>
          <a:bodyPr lIns="0" tIns="0" rIns="0" bIns="0" rtlCol="0" anchor="t">
            <a:spAutoFit/>
          </a:bodyPr>
          <a:lstStyle/>
          <a:p>
            <a:pPr algn="just">
              <a:lnSpc>
                <a:spcPts val="4759"/>
              </a:lnSpc>
            </a:pPr>
            <a:r>
              <a:rPr lang="en-US" sz="3399" dirty="0">
                <a:solidFill>
                  <a:srgbClr val="FFFFFF"/>
                </a:solidFill>
                <a:latin typeface="Canva Sans"/>
              </a:rPr>
              <a:t>Table booking availability has no link with the vote </a:t>
            </a:r>
            <a:r>
              <a:rPr lang="en-US" sz="3399" dirty="0" err="1">
                <a:solidFill>
                  <a:srgbClr val="FFFFFF"/>
                </a:solidFill>
                <a:latin typeface="Canva Sans"/>
              </a:rPr>
              <a:t>counts,since</a:t>
            </a:r>
            <a:r>
              <a:rPr lang="en-US" sz="3399" dirty="0">
                <a:solidFill>
                  <a:srgbClr val="FFFFFF"/>
                </a:solidFill>
                <a:latin typeface="Canva Sans"/>
              </a:rPr>
              <a:t> the vote counts are high for no booking </a:t>
            </a:r>
            <a:r>
              <a:rPr lang="en-US" sz="3399" dirty="0" err="1">
                <a:solidFill>
                  <a:srgbClr val="FFFFFF"/>
                </a:solidFill>
                <a:latin typeface="Canva Sans"/>
              </a:rPr>
              <a:t>facililty</a:t>
            </a:r>
            <a:r>
              <a:rPr lang="en-US" sz="3399" dirty="0">
                <a:solidFill>
                  <a:srgbClr val="FFFFFF"/>
                </a:solidFill>
                <a:latin typeface="Canva Sans"/>
              </a:rPr>
              <a:t> hotels.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70731" b="-70731"/>
            </a:stretch>
          </a:blipFill>
        </p:spPr>
      </p:sp>
      <p:sp>
        <p:nvSpPr>
          <p:cNvPr id="3" name="Freeform 3"/>
          <p:cNvSpPr/>
          <p:nvPr/>
        </p:nvSpPr>
        <p:spPr>
          <a:xfrm>
            <a:off x="1028700" y="8484450"/>
            <a:ext cx="775789" cy="773850"/>
          </a:xfrm>
          <a:custGeom>
            <a:avLst/>
            <a:gdLst/>
            <a:ahLst/>
            <a:cxnLst/>
            <a:rect l="l" t="t" r="r" b="b"/>
            <a:pathLst>
              <a:path w="775789" h="773850">
                <a:moveTo>
                  <a:pt x="0" y="0"/>
                </a:moveTo>
                <a:lnTo>
                  <a:pt x="775789" y="0"/>
                </a:lnTo>
                <a:lnTo>
                  <a:pt x="775789" y="773850"/>
                </a:lnTo>
                <a:lnTo>
                  <a:pt x="0" y="773850"/>
                </a:lnTo>
                <a:lnTo>
                  <a:pt x="0" y="0"/>
                </a:lnTo>
                <a:close/>
              </a:path>
            </a:pathLst>
          </a:custGeom>
          <a:blipFill>
            <a:blip r:embed="rId3" cstate="print">
              <a:extLst>
                <a:ext uri="{96DAC541-7B7A-43D3-8B79-37D633B846F1}">
                  <asvg:svgBlip xmlns:asvg="http://schemas.microsoft.com/office/drawing/2016/SVG/main" xmlns="" r:embed="rId4"/>
                </a:ext>
              </a:extLst>
            </a:blip>
            <a:stretch>
              <a:fillRect/>
            </a:stretch>
          </a:blipFill>
        </p:spPr>
      </p:sp>
      <p:sp>
        <p:nvSpPr>
          <p:cNvPr id="4" name="Freeform 4"/>
          <p:cNvSpPr/>
          <p:nvPr/>
        </p:nvSpPr>
        <p:spPr>
          <a:xfrm>
            <a:off x="16251715" y="-5311"/>
            <a:ext cx="2062637" cy="1835747"/>
          </a:xfrm>
          <a:custGeom>
            <a:avLst/>
            <a:gdLst/>
            <a:ahLst/>
            <a:cxnLst/>
            <a:rect l="l" t="t" r="r" b="b"/>
            <a:pathLst>
              <a:path w="2062637" h="1835747">
                <a:moveTo>
                  <a:pt x="0" y="0"/>
                </a:moveTo>
                <a:lnTo>
                  <a:pt x="2062637" y="0"/>
                </a:lnTo>
                <a:lnTo>
                  <a:pt x="2062637" y="1835747"/>
                </a:lnTo>
                <a:lnTo>
                  <a:pt x="0" y="1835747"/>
                </a:lnTo>
                <a:lnTo>
                  <a:pt x="0" y="0"/>
                </a:lnTo>
                <a:close/>
              </a:path>
            </a:pathLst>
          </a:custGeom>
          <a:blipFill>
            <a:blip r:embed="rId5">
              <a:alphaModFix amt="26000"/>
              <a:extLst>
                <a:ext uri="{96DAC541-7B7A-43D3-8B79-37D633B846F1}">
                  <asvg:svgBlip xmlns:asvg="http://schemas.microsoft.com/office/drawing/2016/SVG/main" xmlns="" r:embed="rId6"/>
                </a:ext>
              </a:extLst>
            </a:blip>
            <a:stretch>
              <a:fillRect/>
            </a:stretch>
          </a:blipFill>
        </p:spPr>
      </p:sp>
      <p:sp>
        <p:nvSpPr>
          <p:cNvPr id="5" name="Freeform 5"/>
          <p:cNvSpPr/>
          <p:nvPr/>
        </p:nvSpPr>
        <p:spPr>
          <a:xfrm flipH="1">
            <a:off x="13709294" y="7811781"/>
            <a:ext cx="4605058" cy="2475219"/>
          </a:xfrm>
          <a:custGeom>
            <a:avLst/>
            <a:gdLst/>
            <a:ahLst/>
            <a:cxnLst/>
            <a:rect l="l" t="t" r="r" b="b"/>
            <a:pathLst>
              <a:path w="4605058" h="2475219">
                <a:moveTo>
                  <a:pt x="4605058" y="0"/>
                </a:moveTo>
                <a:lnTo>
                  <a:pt x="0" y="0"/>
                </a:lnTo>
                <a:lnTo>
                  <a:pt x="0" y="2475219"/>
                </a:lnTo>
                <a:lnTo>
                  <a:pt x="4605058" y="2475219"/>
                </a:lnTo>
                <a:lnTo>
                  <a:pt x="4605058" y="0"/>
                </a:lnTo>
                <a:close/>
              </a:path>
            </a:pathLst>
          </a:custGeom>
          <a:blipFill>
            <a:blip r:embed="rId7">
              <a:alphaModFix amt="10999"/>
              <a:extLst>
                <a:ext uri="{96DAC541-7B7A-43D3-8B79-37D633B846F1}">
                  <asvg:svgBlip xmlns:asvg="http://schemas.microsoft.com/office/drawing/2016/SVG/main" xmlns="" r:embed="rId8"/>
                </a:ext>
              </a:extLst>
            </a:blip>
            <a:stretch>
              <a:fillRect/>
            </a:stretch>
          </a:blipFill>
        </p:spPr>
      </p:sp>
      <p:sp>
        <p:nvSpPr>
          <p:cNvPr id="6" name="Freeform 6"/>
          <p:cNvSpPr/>
          <p:nvPr/>
        </p:nvSpPr>
        <p:spPr>
          <a:xfrm flipH="1" flipV="1">
            <a:off x="0" y="0"/>
            <a:ext cx="873100" cy="2024580"/>
          </a:xfrm>
          <a:custGeom>
            <a:avLst/>
            <a:gdLst/>
            <a:ahLst/>
            <a:cxnLst/>
            <a:rect l="l" t="t" r="r" b="b"/>
            <a:pathLst>
              <a:path w="873100" h="2024580">
                <a:moveTo>
                  <a:pt x="873100" y="2024580"/>
                </a:moveTo>
                <a:lnTo>
                  <a:pt x="0" y="2024580"/>
                </a:lnTo>
                <a:lnTo>
                  <a:pt x="0" y="0"/>
                </a:lnTo>
                <a:lnTo>
                  <a:pt x="873100" y="0"/>
                </a:lnTo>
                <a:lnTo>
                  <a:pt x="873100" y="2024580"/>
                </a:lnTo>
                <a:close/>
              </a:path>
            </a:pathLst>
          </a:custGeom>
          <a:blipFill>
            <a:blip r:embed="rId9">
              <a:alphaModFix amt="10999"/>
              <a:extLst>
                <a:ext uri="{96DAC541-7B7A-43D3-8B79-37D633B846F1}">
                  <asvg:svgBlip xmlns:asvg="http://schemas.microsoft.com/office/drawing/2016/SVG/main" xmlns="" r:embed="rId10"/>
                </a:ext>
              </a:extLst>
            </a:blip>
            <a:stretch>
              <a:fillRect/>
            </a:stretch>
          </a:blipFill>
        </p:spPr>
      </p:sp>
      <p:sp>
        <p:nvSpPr>
          <p:cNvPr id="7" name="TextBox 7"/>
          <p:cNvSpPr txBox="1"/>
          <p:nvPr/>
        </p:nvSpPr>
        <p:spPr>
          <a:xfrm>
            <a:off x="3434811" y="4429112"/>
            <a:ext cx="11418378" cy="1475111"/>
          </a:xfrm>
          <a:prstGeom prst="rect">
            <a:avLst/>
          </a:prstGeom>
        </p:spPr>
        <p:txBody>
          <a:bodyPr lIns="0" tIns="0" rIns="0" bIns="0" rtlCol="0" anchor="t">
            <a:spAutoFit/>
          </a:bodyPr>
          <a:lstStyle/>
          <a:p>
            <a:pPr algn="ctr">
              <a:lnSpc>
                <a:spcPts val="11504"/>
              </a:lnSpc>
            </a:pPr>
            <a:r>
              <a:rPr lang="en-US" sz="10003">
                <a:solidFill>
                  <a:srgbClr val="000000"/>
                </a:solidFill>
                <a:latin typeface="Prata"/>
              </a:rPr>
              <a:t>THANK YOU</a:t>
            </a:r>
          </a:p>
        </p:txBody>
      </p:sp>
      <p:sp>
        <p:nvSpPr>
          <p:cNvPr id="8" name="TextBox 8"/>
          <p:cNvSpPr txBox="1"/>
          <p:nvPr/>
        </p:nvSpPr>
        <p:spPr>
          <a:xfrm>
            <a:off x="5169917" y="6201611"/>
            <a:ext cx="7948165" cy="477098"/>
          </a:xfrm>
          <a:prstGeom prst="rect">
            <a:avLst/>
          </a:prstGeom>
        </p:spPr>
        <p:txBody>
          <a:bodyPr lIns="0" tIns="0" rIns="0" bIns="0" rtlCol="0" anchor="t">
            <a:spAutoFit/>
          </a:bodyPr>
          <a:lstStyle/>
          <a:p>
            <a:pPr algn="ctr">
              <a:lnSpc>
                <a:spcPts val="3904"/>
              </a:lnSpc>
            </a:pPr>
            <a:r>
              <a:rPr lang="en-US" sz="2693" spc="1098">
                <a:solidFill>
                  <a:srgbClr val="000000"/>
                </a:solidFill>
                <a:latin typeface="Josefin Sans"/>
              </a:rPr>
              <a:t>FOR YOUR ATTENTION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138</TotalTime>
  <Words>533</Words>
  <Application>Microsoft Office PowerPoint</Application>
  <PresentationFormat>Custom</PresentationFormat>
  <Paragraphs>56</Paragraphs>
  <Slides>8</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8</vt:i4>
      </vt:variant>
    </vt:vector>
  </HeadingPairs>
  <TitlesOfParts>
    <vt:vector size="16" baseType="lpstr">
      <vt:lpstr>Arial</vt:lpstr>
      <vt:lpstr>Prata</vt:lpstr>
      <vt:lpstr>Josefin Sans</vt:lpstr>
      <vt:lpstr>Josefin Sans Bold</vt:lpstr>
      <vt:lpstr>Calibri</vt:lpstr>
      <vt:lpstr>Canva Sans Bold</vt:lpstr>
      <vt:lpstr>Canva Sans</vt:lpstr>
      <vt:lpstr>Office Theme</vt:lpstr>
      <vt:lpstr>Slide 1</vt:lpstr>
      <vt:lpstr>Slide 2</vt:lpstr>
      <vt:lpstr>Slide 3</vt:lpstr>
      <vt:lpstr>Slide 4</vt:lpstr>
      <vt:lpstr>Slide 5</vt:lpstr>
      <vt:lpstr>Slide 6</vt:lpstr>
      <vt:lpstr>Slide 7</vt:lpstr>
      <vt:lpstr>Slide 8</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and Yellow Modern Data Analysis Presentation</dc:title>
  <dc:creator>Admin</dc:creator>
  <cp:lastModifiedBy>J N Padmini</cp:lastModifiedBy>
  <cp:revision>3</cp:revision>
  <dcterms:created xsi:type="dcterms:W3CDTF">2006-08-16T00:00:00Z</dcterms:created>
  <dcterms:modified xsi:type="dcterms:W3CDTF">2024-05-08T13:07:02Z</dcterms:modified>
  <dc:identifier>DAGEWsn5-Og</dc:identifier>
</cp:coreProperties>
</file>